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4"/>
  </p:notesMasterIdLst>
  <p:sldIdLst>
    <p:sldId id="275" r:id="rId2"/>
    <p:sldId id="276" r:id="rId3"/>
    <p:sldId id="310" r:id="rId4"/>
    <p:sldId id="277" r:id="rId5"/>
    <p:sldId id="311" r:id="rId6"/>
    <p:sldId id="313" r:id="rId7"/>
    <p:sldId id="321" r:id="rId8"/>
    <p:sldId id="324" r:id="rId9"/>
    <p:sldId id="331" r:id="rId10"/>
    <p:sldId id="312" r:id="rId11"/>
    <p:sldId id="327" r:id="rId12"/>
    <p:sldId id="314" r:id="rId13"/>
    <p:sldId id="315" r:id="rId14"/>
    <p:sldId id="316" r:id="rId15"/>
    <p:sldId id="319" r:id="rId16"/>
    <p:sldId id="343" r:id="rId17"/>
    <p:sldId id="326" r:id="rId18"/>
    <p:sldId id="332" r:id="rId19"/>
    <p:sldId id="344" r:id="rId20"/>
    <p:sldId id="350" r:id="rId21"/>
    <p:sldId id="354" r:id="rId22"/>
    <p:sldId id="345" r:id="rId23"/>
    <p:sldId id="336" r:id="rId24"/>
    <p:sldId id="337" r:id="rId25"/>
    <p:sldId id="341" r:id="rId26"/>
    <p:sldId id="338" r:id="rId27"/>
    <p:sldId id="340" r:id="rId28"/>
    <p:sldId id="346" r:id="rId29"/>
    <p:sldId id="347" r:id="rId30"/>
    <p:sldId id="348" r:id="rId31"/>
    <p:sldId id="351" r:id="rId32"/>
    <p:sldId id="349" r:id="rId33"/>
    <p:sldId id="317" r:id="rId34"/>
    <p:sldId id="353" r:id="rId35"/>
    <p:sldId id="352" r:id="rId36"/>
    <p:sldId id="355" r:id="rId37"/>
    <p:sldId id="318" r:id="rId38"/>
    <p:sldId id="357" r:id="rId39"/>
    <p:sldId id="356" r:id="rId40"/>
    <p:sldId id="294" r:id="rId41"/>
    <p:sldId id="329" r:id="rId42"/>
    <p:sldId id="293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6D6F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117B6-8BDD-4CD3-9592-D24312AF7A56}" v="1737" dt="2022-08-25T16:19:32.539"/>
    <p1510:client id="{4248D3AD-79E6-4B18-9ABC-D58997065676}" v="1171" dt="2022-08-25T19:07:33.354"/>
    <p1510:client id="{4A808E86-71AB-43F2-9A0D-C9D1FED35E7E}" v="6" dt="2022-08-25T15:51:18.375"/>
    <p1510:client id="{588F2B90-5307-478D-8FC3-F8D0C9464277}" v="988" dt="2022-08-26T11:19:36.202"/>
    <p1510:client id="{6D92F1D7-33AF-42FA-97D8-4080F2D70E04}" v="942" dt="2022-06-23T07:10:11.629"/>
    <p1510:client id="{BF2946E6-F661-4F98-8F89-9BA7E22A22C7}" v="285" dt="2022-08-26T06:52:17.018"/>
    <p1510:client id="{CAB73379-65A2-4D21-869B-9C4630FE942D}" v="123" dt="2022-06-21T17:13:19.090"/>
    <p1510:client id="{DB46BE5B-AA4C-4F30-B60F-AE76C1CCF46B}" v="47" dt="2022-08-26T05:19:06.82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48"/>
  </p:normalViewPr>
  <p:slideViewPr>
    <p:cSldViewPr snapToGrid="0">
      <p:cViewPr varScale="1">
        <p:scale>
          <a:sx n="96" d="100"/>
          <a:sy n="96" d="100"/>
        </p:scale>
        <p:origin x="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52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99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237772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43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583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583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459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583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857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758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33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91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37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750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5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644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941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6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425845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414873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Arun</a:t>
            </a:r>
          </a:p>
        </p:txBody>
      </p:sp>
    </p:spTree>
    <p:extLst>
      <p:ext uri="{BB962C8B-B14F-4D97-AF65-F5344CB8AC3E}">
        <p14:creationId xmlns:p14="http://schemas.microsoft.com/office/powerpoint/2010/main" val="3065192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Arun</a:t>
            </a:r>
          </a:p>
        </p:txBody>
      </p:sp>
    </p:spTree>
    <p:extLst>
      <p:ext uri="{BB962C8B-B14F-4D97-AF65-F5344CB8AC3E}">
        <p14:creationId xmlns:p14="http://schemas.microsoft.com/office/powerpoint/2010/main" val="260988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519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82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421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3213540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2300951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866937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1749026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3213540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373217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364947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056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01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013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7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29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7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34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Dharshan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11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90564-5F27-4842-A691-2152AFDAD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22" b="9141"/>
          <a:stretch/>
        </p:blipFill>
        <p:spPr>
          <a:xfrm>
            <a:off x="2021377" y="4300377"/>
            <a:ext cx="8149246" cy="2447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17963-F937-C7F0-A61D-FEE60B0844BC}"/>
              </a:ext>
            </a:extLst>
          </p:cNvPr>
          <p:cNvSpPr txBox="1"/>
          <p:nvPr/>
        </p:nvSpPr>
        <p:spPr>
          <a:xfrm>
            <a:off x="1398373" y="615915"/>
            <a:ext cx="9549711" cy="170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High Tower Text"/>
                <a:cs typeface="Aref Ruqaa"/>
              </a:rPr>
              <a:t>Transfer Learning Approach for Pediatric Pneumonia Diagnosis using Channel Attention Deep CNN Architectures </a:t>
            </a:r>
            <a:endParaRPr lang="en-US" dirty="0">
              <a:solidFill>
                <a:schemeClr val="tx1"/>
              </a:solidFill>
              <a:latin typeface="High Tower T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24480-2B9D-4A4A-9F15-158C25F06D87}"/>
              </a:ext>
            </a:extLst>
          </p:cNvPr>
          <p:cNvSpPr txBox="1"/>
          <p:nvPr/>
        </p:nvSpPr>
        <p:spPr>
          <a:xfrm>
            <a:off x="2890605" y="2881888"/>
            <a:ext cx="656525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Arun Prakash J, </a:t>
            </a:r>
            <a:r>
              <a:rPr lang="en-IN" dirty="0" err="1">
                <a:latin typeface="High Tower Text"/>
              </a:rPr>
              <a:t>Asswin</a:t>
            </a:r>
            <a:r>
              <a:rPr lang="en-IN" dirty="0">
                <a:latin typeface="High Tower Text"/>
              </a:rPr>
              <a:t> C R</a:t>
            </a: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, </a:t>
            </a:r>
            <a:r>
              <a:rPr kumimoji="0" lang="en-I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Dharshan</a:t>
            </a: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 Kumar K S, </a:t>
            </a:r>
            <a:r>
              <a:rPr kumimoji="0" lang="en-I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Avinash</a:t>
            </a: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 Dora</a:t>
            </a:r>
            <a:endParaRPr lang="en-US" dirty="0">
              <a:latin typeface="High Tower Text"/>
            </a:endParaRPr>
          </a:p>
          <a:p>
            <a:pPr algn="ctr"/>
            <a:endParaRPr lang="en-IN" dirty="0">
              <a:latin typeface="High Tower Text"/>
            </a:endParaRPr>
          </a:p>
          <a:p>
            <a:pPr algn="ctr"/>
            <a:r>
              <a:rPr lang="en-IN" dirty="0">
                <a:latin typeface="High Tower Text"/>
              </a:rPr>
              <a:t>Guided by</a:t>
            </a:r>
          </a:p>
          <a:p>
            <a:pPr algn="ctr"/>
            <a:r>
              <a:rPr lang="en-IN" dirty="0" err="1">
                <a:latin typeface="High Tower Text"/>
              </a:rPr>
              <a:t>Dr.</a:t>
            </a:r>
            <a:r>
              <a:rPr lang="en-IN" dirty="0">
                <a:latin typeface="High Tower Text"/>
              </a:rPr>
              <a:t> Sowmya</a:t>
            </a: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gh Tower Text"/>
                <a:ea typeface="+mn-ea"/>
                <a:cs typeface="+mn-cs"/>
                <a:sym typeface="Calibri"/>
              </a:rPr>
              <a:t> V, </a:t>
            </a:r>
            <a:r>
              <a:rPr lang="en-IN" dirty="0" err="1">
                <a:latin typeface="High Tower Text"/>
              </a:rPr>
              <a:t>Dr.</a:t>
            </a:r>
            <a:r>
              <a:rPr lang="en-IN" dirty="0">
                <a:latin typeface="High Tower Text"/>
              </a:rPr>
              <a:t> </a:t>
            </a:r>
            <a:r>
              <a:rPr lang="en-IN" dirty="0" err="1">
                <a:latin typeface="High Tower Text"/>
              </a:rPr>
              <a:t>GopalaKrishnan</a:t>
            </a:r>
            <a:r>
              <a:rPr lang="en-IN" dirty="0">
                <a:latin typeface="High Tower Text"/>
              </a:rPr>
              <a:t> E A</a:t>
            </a:r>
            <a:endParaRPr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gh Tower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Open Questions / Gaps in Literature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The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absence of exploring ensemble approaches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pertinent to pediatric pneumonia diagnosis was observed. </a:t>
            </a: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Most of the previous research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failed to cover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the aspect of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feature visualization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. Feature visualization is crucial to ensure that the learned features are meaningful for predictions.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Though most models result in accuracies of about 96%, the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count of false positives is high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 due to class imbalance in the dataset. </a:t>
            </a: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54A5FB-C2D2-48E5-9DD0-DDB333B3DDDA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566171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Open Questions / Gaps in Literature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endParaRPr lang="en-US" sz="2200">
              <a:latin typeface="Baskerville Old Face"/>
            </a:endParaRP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5.   Several works propose the use of </a:t>
            </a:r>
            <a:r>
              <a:rPr lang="en-US" sz="2200" b="1" dirty="0" err="1">
                <a:latin typeface="Baskerville Old Face"/>
                <a:ea typeface="+mn-lt"/>
                <a:cs typeface="+mn-lt"/>
              </a:rPr>
              <a:t>CheXnet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 weights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for custom CNN training, which is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challenging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. </a:t>
            </a:r>
            <a:endParaRPr lang="en-US" dirty="0"/>
          </a:p>
          <a:p>
            <a:pPr marL="457200" indent="-457200">
              <a:buAutoNum type="arabicPeriod"/>
            </a:pPr>
            <a:endParaRPr lang="en-US" sz="2200">
              <a:latin typeface="Baskerville Old Fac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6.   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Data sampling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methods like ROS and SMOTE lead to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longer training times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. While ROS contributes no new data, the data generated using SMOTE is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not guaranteed to capture the intrinsic patterns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in pneumonia-based chest-X rays. </a:t>
            </a:r>
          </a:p>
          <a:p>
            <a:pPr marL="0" indent="0">
              <a:buNone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latin typeface="Baskerville Old Face"/>
              </a:rPr>
              <a:t>7. 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The absence of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exploring attention mechanisms with very little computational overhead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pertinent to pediatric pneumonia diagnosis was observed. </a:t>
            </a:r>
          </a:p>
          <a:p>
            <a:pPr marL="457200" indent="-457200">
              <a:buAutoNum type="arabicPeriod"/>
            </a:pPr>
            <a:endParaRPr lang="en-US" sz="2200">
              <a:latin typeface="Baskerville Old Face"/>
            </a:endParaRPr>
          </a:p>
          <a:p>
            <a:pPr marL="457200" indent="-457200">
              <a:buAutoNum type="arabicPeriod"/>
            </a:pPr>
            <a:endParaRPr lang="en-US" sz="220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20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20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20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75D65E-8DF1-4C72-9737-4D0D86415478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395415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>
                <a:solidFill>
                  <a:schemeClr val="tx1"/>
                </a:solidFill>
                <a:latin typeface="High Tower Text"/>
              </a:rPr>
              <a:t>Objectives</a:t>
            </a:r>
            <a:endParaRPr lang="en-IN" sz="440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8325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develop a modified deep CNN architectures with channel attention inspired by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Squeeze and Excitation Networks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. </a:t>
            </a:r>
            <a:endParaRPr lang="en-US" dirty="0"/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implement a feature concatenation-based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stacking ensemble.</a:t>
            </a:r>
          </a:p>
          <a:p>
            <a:pPr marL="457200" indent="-457200">
              <a:buAutoNum type="arabicPeriod"/>
            </a:pPr>
            <a:endParaRPr lang="en-US" sz="2200" b="1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show Class Activation Maps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(CAM)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and t-distributed stochastic neighbor embedding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(t-SNE)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based feature visualization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for interpretability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of the features.</a:t>
            </a: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implement Kernel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PCA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for redundant feature reduction. </a:t>
            </a: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compare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with existing deep CNN architectures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and other recent works. </a:t>
            </a:r>
          </a:p>
          <a:p>
            <a:pPr marL="457200" indent="-457200">
              <a:buAutoNum type="arabicPeriod"/>
            </a:pP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To perform analysis on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similar lung disease datasets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to prove its generalizability. </a:t>
            </a:r>
            <a:endParaRPr lang="en-US" sz="2200" dirty="0">
              <a:latin typeface="Baskerville Old Fac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837FC0-6A7D-45C2-B65E-0473357D4AF8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616939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>
                <a:solidFill>
                  <a:schemeClr val="tx1"/>
                </a:solidFill>
                <a:latin typeface="High Tower Text"/>
              </a:rPr>
              <a:t>Dataset Description</a:t>
            </a:r>
            <a:endParaRPr lang="en-IN" sz="440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Original Dataset - [Guangzhou Women and Children's Medical Center]</a:t>
            </a:r>
            <a:endParaRPr lang="en-US" sz="2000" b="1">
              <a:latin typeface="Baskerville Old Face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506DD-5582-8D8B-3D15-81FE6D20BB19}"/>
              </a:ext>
            </a:extLst>
          </p:cNvPr>
          <p:cNvSpPr txBox="1"/>
          <p:nvPr/>
        </p:nvSpPr>
        <p:spPr>
          <a:xfrm>
            <a:off x="718595" y="3980004"/>
            <a:ext cx="481434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askerville Old Face"/>
              </a:rPr>
              <a:t>Augmented Dataset</a:t>
            </a:r>
            <a:r>
              <a:rPr lang="en-US" sz="2000" dirty="0">
                <a:latin typeface="Baskerville Old Face"/>
              </a:rPr>
              <a:t> </a:t>
            </a:r>
            <a:endParaRPr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skerville Old Face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398C37-656F-1A50-D860-ADEE4A27E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29094"/>
              </p:ext>
            </p:extLst>
          </p:nvPr>
        </p:nvGraphicFramePr>
        <p:xfrm>
          <a:off x="1155607" y="2086948"/>
          <a:ext cx="3772766" cy="167269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92926">
                  <a:extLst>
                    <a:ext uri="{9D8B030D-6E8A-4147-A177-3AD203B41FA5}">
                      <a16:colId xmlns:a16="http://schemas.microsoft.com/office/drawing/2014/main" val="3445038085"/>
                    </a:ext>
                  </a:extLst>
                </a:gridCol>
                <a:gridCol w="1197239">
                  <a:extLst>
                    <a:ext uri="{9D8B030D-6E8A-4147-A177-3AD203B41FA5}">
                      <a16:colId xmlns:a16="http://schemas.microsoft.com/office/drawing/2014/main" val="3507606366"/>
                    </a:ext>
                  </a:extLst>
                </a:gridCol>
                <a:gridCol w="1182601">
                  <a:extLst>
                    <a:ext uri="{9D8B030D-6E8A-4147-A177-3AD203B41FA5}">
                      <a16:colId xmlns:a16="http://schemas.microsoft.com/office/drawing/2014/main" val="66414304"/>
                    </a:ext>
                  </a:extLst>
                </a:gridCol>
              </a:tblGrid>
              <a:tr h="41609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Category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202406"/>
                  </a:ext>
                </a:extLst>
              </a:tr>
              <a:tr h="424405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Normal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1349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234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550240"/>
                  </a:ext>
                </a:extLst>
              </a:tr>
              <a:tr h="41609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Pneumonia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3883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390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6242543"/>
                  </a:ext>
                </a:extLst>
              </a:tr>
              <a:tr h="41609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5232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624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06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717C04A-8180-FB5C-C206-436380AC13F6}"/>
              </a:ext>
            </a:extLst>
          </p:cNvPr>
          <p:cNvSpPr txBox="1"/>
          <p:nvPr/>
        </p:nvSpPr>
        <p:spPr>
          <a:xfrm>
            <a:off x="4917311" y="3345084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Baskerville Old Face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591EE11-9256-9980-1F16-1F2611818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71845"/>
              </p:ext>
            </p:extLst>
          </p:nvPr>
        </p:nvGraphicFramePr>
        <p:xfrm>
          <a:off x="1050962" y="4516891"/>
          <a:ext cx="3715611" cy="155198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28903">
                  <a:extLst>
                    <a:ext uri="{9D8B030D-6E8A-4147-A177-3AD203B41FA5}">
                      <a16:colId xmlns:a16="http://schemas.microsoft.com/office/drawing/2014/main" val="1137294516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19809615"/>
                    </a:ext>
                  </a:extLst>
                </a:gridCol>
                <a:gridCol w="636607">
                  <a:extLst>
                    <a:ext uri="{9D8B030D-6E8A-4147-A177-3AD203B41FA5}">
                      <a16:colId xmlns:a16="http://schemas.microsoft.com/office/drawing/2014/main" val="3936966799"/>
                    </a:ext>
                  </a:extLst>
                </a:gridCol>
                <a:gridCol w="1221198">
                  <a:extLst>
                    <a:ext uri="{9D8B030D-6E8A-4147-A177-3AD203B41FA5}">
                      <a16:colId xmlns:a16="http://schemas.microsoft.com/office/drawing/2014/main" val="4207694767"/>
                    </a:ext>
                  </a:extLst>
                </a:gridCol>
              </a:tblGrid>
              <a:tr h="542819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Category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Train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Test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Validation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77096781"/>
                  </a:ext>
                </a:extLst>
              </a:tr>
              <a:tr h="345431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Normal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3,884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234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970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6398590"/>
                  </a:ext>
                </a:extLst>
              </a:tr>
              <a:tr h="318303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Pneumonia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3,883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390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970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61729862"/>
                  </a:ext>
                </a:extLst>
              </a:tr>
              <a:tr h="345431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effectLst/>
                          <a:latin typeface="Baskerville Old Face"/>
                        </a:rPr>
                        <a:t>Total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7767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624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effectLst/>
                          <a:latin typeface="Baskerville Old Face"/>
                        </a:rPr>
                        <a:t>1940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8177922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4FB69B-4A71-BFCE-BA47-F814E74B9E0F}"/>
              </a:ext>
            </a:extLst>
          </p:cNvPr>
          <p:cNvSpPr txBox="1"/>
          <p:nvPr/>
        </p:nvSpPr>
        <p:spPr>
          <a:xfrm>
            <a:off x="2322653" y="4714754"/>
            <a:ext cx="16050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Baskerville Old Face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300CF8D-57F7-F352-2D11-01BB74854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27125"/>
              </p:ext>
            </p:extLst>
          </p:nvPr>
        </p:nvGraphicFramePr>
        <p:xfrm>
          <a:off x="7128076" y="3202329"/>
          <a:ext cx="4914192" cy="1671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7096">
                  <a:extLst>
                    <a:ext uri="{9D8B030D-6E8A-4147-A177-3AD203B41FA5}">
                      <a16:colId xmlns:a16="http://schemas.microsoft.com/office/drawing/2014/main" val="810076868"/>
                    </a:ext>
                  </a:extLst>
                </a:gridCol>
                <a:gridCol w="2457096">
                  <a:extLst>
                    <a:ext uri="{9D8B030D-6E8A-4147-A177-3AD203B41FA5}">
                      <a16:colId xmlns:a16="http://schemas.microsoft.com/office/drawing/2014/main" val="1380411348"/>
                    </a:ext>
                  </a:extLst>
                </a:gridCol>
              </a:tblGrid>
              <a:tr h="278515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b="1" dirty="0">
                          <a:effectLst/>
                          <a:latin typeface="Baskerville Old Face"/>
                        </a:rPr>
                        <a:t>Methods</a:t>
                      </a:r>
                      <a:r>
                        <a:rPr lang="en-US" sz="1200" dirty="0">
                          <a:effectLst/>
                          <a:latin typeface="Baskerville Old Face"/>
                        </a:rPr>
                        <a:t>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b="1" dirty="0">
                          <a:effectLst/>
                          <a:latin typeface="Baskerville Old Face"/>
                        </a:rPr>
                        <a:t>Corresponding Parameters​</a:t>
                      </a:r>
                      <a:endParaRPr lang="en-US" b="1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84130"/>
                  </a:ext>
                </a:extLst>
              </a:tr>
              <a:tr h="278611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Rescale​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255​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760718"/>
                  </a:ext>
                </a:extLst>
              </a:tr>
              <a:tr h="278611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Shear​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0.2​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692749"/>
                  </a:ext>
                </a:extLst>
              </a:tr>
              <a:tr h="278611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Zoom​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0.2​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26964"/>
                  </a:ext>
                </a:extLst>
              </a:tr>
              <a:tr h="278611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Horizontal Flip​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True​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60391"/>
                  </a:ext>
                </a:extLst>
              </a:tr>
              <a:tr h="278611"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Vertical Flip​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200" dirty="0">
                          <a:effectLst/>
                          <a:latin typeface="Baskerville Old Face"/>
                        </a:rPr>
                        <a:t>True​</a:t>
                      </a:r>
                      <a:endParaRPr lang="en-US" dirty="0">
                        <a:effectLst/>
                        <a:latin typeface="Baskerville Old Fac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28172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523C9-21EF-DF2F-8B15-9A7C4F24F902}"/>
              </a:ext>
            </a:extLst>
          </p:cNvPr>
          <p:cNvCxnSpPr/>
          <p:nvPr/>
        </p:nvCxnSpPr>
        <p:spPr>
          <a:xfrm>
            <a:off x="5108295" y="3010381"/>
            <a:ext cx="1821080" cy="914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ACBA7E-860A-43FB-9C01-A88081DF7164}"/>
              </a:ext>
            </a:extLst>
          </p:cNvPr>
          <p:cNvCxnSpPr>
            <a:cxnSpLocks/>
          </p:cNvCxnSpPr>
          <p:nvPr/>
        </p:nvCxnSpPr>
        <p:spPr>
          <a:xfrm flipH="1">
            <a:off x="4966538" y="4432292"/>
            <a:ext cx="1979272" cy="991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997084-EF45-04BD-A029-0C956577B187}"/>
              </a:ext>
            </a:extLst>
          </p:cNvPr>
          <p:cNvSpPr txBox="1"/>
          <p:nvPr/>
        </p:nvSpPr>
        <p:spPr>
          <a:xfrm>
            <a:off x="6975426" y="4934872"/>
            <a:ext cx="504206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dirty="0">
                <a:solidFill>
                  <a:srgbClr val="3333B3"/>
                </a:solidFill>
                <a:latin typeface="Baskerville Old Face"/>
              </a:rPr>
              <a:t>Table</a:t>
            </a:r>
            <a:r>
              <a:rPr lang="en-IN" i="0" u="none" strike="noStrike" baseline="0" dirty="0">
                <a:solidFill>
                  <a:srgbClr val="3333B3"/>
                </a:solidFill>
                <a:latin typeface="Baskerville Old Face"/>
              </a:rPr>
              <a:t> </a:t>
            </a:r>
            <a:r>
              <a:rPr lang="en-IN" dirty="0">
                <a:solidFill>
                  <a:srgbClr val="3333B3"/>
                </a:solidFill>
                <a:latin typeface="Baskerville Old Face"/>
              </a:rPr>
              <a:t>1</a:t>
            </a:r>
            <a:r>
              <a:rPr lang="en-IN" i="0" u="none" strike="noStrike" baseline="0" dirty="0">
                <a:solidFill>
                  <a:srgbClr val="3333B3"/>
                </a:solidFill>
                <a:latin typeface="Baskerville Old Face"/>
              </a:rPr>
              <a:t>: </a:t>
            </a:r>
            <a:r>
              <a:rPr lang="en-US" dirty="0">
                <a:latin typeface="Baskerville Old Face"/>
              </a:rPr>
              <a:t>Augmentations used in our study and their corresponding values</a:t>
            </a:r>
            <a:endParaRPr lang="en-IN">
              <a:ea typeface="+mn-lt"/>
              <a:cs typeface="+mn-lt"/>
            </a:endParaRPr>
          </a:p>
          <a:p>
            <a:pPr algn="ctr"/>
            <a:endParaRPr lang="en-IN" dirty="0">
              <a:solidFill>
                <a:srgbClr val="3333B3"/>
              </a:solidFill>
              <a:latin typeface="Baskerville Old Face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108E97-B463-4B6C-B727-1F2BCF97FA1C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907039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>
                <a:solidFill>
                  <a:schemeClr val="tx1"/>
                </a:solidFill>
                <a:latin typeface="High Tower Text"/>
              </a:rPr>
              <a:t>Methodology</a:t>
            </a:r>
            <a:endParaRPr lang="en-IN" sz="440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04844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Squeeze and Excitation block (SE):</a:t>
            </a:r>
            <a:endParaRPr lang="en-US" b="1" dirty="0"/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Suppress less useful features</a:t>
            </a:r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Emphasize informative features</a:t>
            </a:r>
            <a:endParaRPr lang="en-US" sz="2400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  <a:p>
            <a:endParaRPr lang="en-US" sz="2400" dirty="0">
              <a:latin typeface="Baskerville Old Face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568CECC-7EAF-3850-9A8F-882F24A8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2090" y="2083525"/>
            <a:ext cx="12749840" cy="3151025"/>
          </a:xfrm>
          <a:prstGeom prst="rect">
            <a:avLst/>
          </a:prstGeom>
        </p:spPr>
      </p:pic>
      <p:pic>
        <p:nvPicPr>
          <p:cNvPr id="6" name="Picture 9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F3DB9BDE-C14C-CEEA-BFC9-A730FF824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360" y="5066935"/>
            <a:ext cx="3108960" cy="9202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0CB5F1-A0DA-4A32-880B-9A793A274C2D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294435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>
                <a:solidFill>
                  <a:schemeClr val="tx1"/>
                </a:solidFill>
                <a:latin typeface="High Tower Text"/>
              </a:rPr>
              <a:t>Methodology</a:t>
            </a:r>
            <a:endParaRPr lang="en-IN" sz="440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25" y="1039123"/>
            <a:ext cx="1342846" cy="627603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Squeeze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286771-501B-2330-C4CD-200770AB134D}"/>
              </a:ext>
            </a:extLst>
          </p:cNvPr>
          <p:cNvSpPr txBox="1">
            <a:spLocks/>
          </p:cNvSpPr>
          <p:nvPr/>
        </p:nvSpPr>
        <p:spPr>
          <a:xfrm>
            <a:off x="793505" y="1575752"/>
            <a:ext cx="5037827" cy="131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400" dirty="0">
                <a:latin typeface="Baskerville Old Face"/>
                <a:ea typeface="+mn-lt"/>
                <a:cs typeface="+mn-lt"/>
              </a:rPr>
              <a:t>Aggregating features maps across their spatial dimension (H x W).</a:t>
            </a:r>
            <a:endParaRPr lang="en-US" dirty="0">
              <a:latin typeface="Baskerville Old Face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Baskerville Old Face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A579DB-3DF0-7D92-32D2-C738E97C3935}"/>
              </a:ext>
            </a:extLst>
          </p:cNvPr>
          <p:cNvSpPr txBox="1">
            <a:spLocks/>
          </p:cNvSpPr>
          <p:nvPr/>
        </p:nvSpPr>
        <p:spPr>
          <a:xfrm>
            <a:off x="7580380" y="1090882"/>
            <a:ext cx="1788544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Excitation</a:t>
            </a:r>
            <a:endParaRPr lang="en-US">
              <a:latin typeface="Baskerville Old Face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Baskerville Old Face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1272A3-4678-E17A-8ADA-B96F308D0E99}"/>
              </a:ext>
            </a:extLst>
          </p:cNvPr>
          <p:cNvSpPr txBox="1">
            <a:spLocks/>
          </p:cNvSpPr>
          <p:nvPr/>
        </p:nvSpPr>
        <p:spPr>
          <a:xfrm>
            <a:off x="6199966" y="1625322"/>
            <a:ext cx="4380094" cy="131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dirty="0">
                <a:latin typeface="Baskerville Old Face"/>
                <a:ea typeface="+mn-lt"/>
                <a:cs typeface="+mn-lt"/>
              </a:rPr>
              <a:t>Collection of per-channel modulation weights.</a:t>
            </a:r>
            <a:endParaRPr lang="en-US" dirty="0">
              <a:latin typeface="Baskerville Old Face"/>
            </a:endParaRPr>
          </a:p>
          <a:p>
            <a:pPr algn="ctr">
              <a:buFont typeface="Arial"/>
              <a:buNone/>
            </a:pPr>
            <a:endParaRPr lang="en-US" sz="2400" dirty="0">
              <a:latin typeface="Baskerville Old Face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D142B89-B9A5-C059-E2DD-1EF1E9011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r="54123"/>
          <a:stretch/>
        </p:blipFill>
        <p:spPr bwMode="auto">
          <a:xfrm>
            <a:off x="685954" y="2516956"/>
            <a:ext cx="4101387" cy="212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379D52D5-EE20-463F-8658-95065A1BA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6" r="5300" b="34839"/>
          <a:stretch/>
        </p:blipFill>
        <p:spPr bwMode="auto">
          <a:xfrm>
            <a:off x="5357464" y="2610971"/>
            <a:ext cx="4380094" cy="159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21CE9858-2815-46E1-8B94-1D67E64D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54" y="4889221"/>
            <a:ext cx="4460240" cy="918052"/>
          </a:xfrm>
          <a:prstGeom prst="rect">
            <a:avLst/>
          </a:prstGeom>
        </p:spPr>
      </p:pic>
      <p:pic>
        <p:nvPicPr>
          <p:cNvPr id="13" name="Picture 3" descr="Text&#10;&#10;Description automatically generated">
            <a:extLst>
              <a:ext uri="{FF2B5EF4-FFF2-40B4-BE49-F238E27FC236}">
                <a16:creationId xmlns:a16="http://schemas.microsoft.com/office/drawing/2014/main" id="{25E58B1E-D9ED-47F0-92E1-79C01B248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926" y="5051908"/>
            <a:ext cx="5151120" cy="1093547"/>
          </a:xfrm>
          <a:prstGeom prst="rect">
            <a:avLst/>
          </a:prstGeom>
        </p:spPr>
      </p:pic>
      <p:pic>
        <p:nvPicPr>
          <p:cNvPr id="16" name="Picture 9" descr="A picture containing light, red, traffic, dark&#10;&#10;Description automatically generated">
            <a:extLst>
              <a:ext uri="{FF2B5EF4-FFF2-40B4-BE49-F238E27FC236}">
                <a16:creationId xmlns:a16="http://schemas.microsoft.com/office/drawing/2014/main" id="{98B08A59-519B-4FB5-B32D-99B28B8A9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817" y="2591251"/>
            <a:ext cx="2465167" cy="229797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C13DD51-A30B-47ED-B813-94B2E377DE06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887859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Methodology - Novelty</a:t>
            </a:r>
            <a:endParaRPr lang="en-IN" sz="44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A579DB-3DF0-7D92-32D2-C738E97C3935}"/>
              </a:ext>
            </a:extLst>
          </p:cNvPr>
          <p:cNvSpPr txBox="1">
            <a:spLocks/>
          </p:cNvSpPr>
          <p:nvPr/>
        </p:nvSpPr>
        <p:spPr>
          <a:xfrm>
            <a:off x="5336800" y="993640"/>
            <a:ext cx="1788544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Excitation</a:t>
            </a:r>
            <a:endParaRPr lang="en-US" dirty="0">
              <a:latin typeface="Baskerville Old Face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Baskerville Old Face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379D52D5-EE20-463F-8658-95065A1BA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6" r="5300" b="34839"/>
          <a:stretch/>
        </p:blipFill>
        <p:spPr bwMode="auto">
          <a:xfrm>
            <a:off x="4699076" y="1367975"/>
            <a:ext cx="3311699" cy="1207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Text&#10;&#10;Description automatically generated">
            <a:extLst>
              <a:ext uri="{FF2B5EF4-FFF2-40B4-BE49-F238E27FC236}">
                <a16:creationId xmlns:a16="http://schemas.microsoft.com/office/drawing/2014/main" id="{25E58B1E-D9ED-47F0-92E1-79C01B24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982"/>
          <a:stretch/>
        </p:blipFill>
        <p:spPr>
          <a:xfrm>
            <a:off x="814441" y="5669593"/>
            <a:ext cx="5281559" cy="538398"/>
          </a:xfrm>
          <a:prstGeom prst="rect">
            <a:avLst/>
          </a:prstGeom>
        </p:spPr>
      </p:pic>
      <p:pic>
        <p:nvPicPr>
          <p:cNvPr id="16" name="Picture 9" descr="A picture containing light, red, traffic, dark&#10;&#10;Description automatically generated">
            <a:extLst>
              <a:ext uri="{FF2B5EF4-FFF2-40B4-BE49-F238E27FC236}">
                <a16:creationId xmlns:a16="http://schemas.microsoft.com/office/drawing/2014/main" id="{98B08A59-519B-4FB5-B32D-99B28B8A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909" y="3217544"/>
            <a:ext cx="2465167" cy="229797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7E6A21-EA5C-413E-975C-5DF1318A68FB}"/>
              </a:ext>
            </a:extLst>
          </p:cNvPr>
          <p:cNvSpPr txBox="1">
            <a:spLocks/>
          </p:cNvSpPr>
          <p:nvPr/>
        </p:nvSpPr>
        <p:spPr>
          <a:xfrm>
            <a:off x="2124572" y="2602831"/>
            <a:ext cx="2683839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Excitation Block</a:t>
            </a:r>
            <a:endParaRPr lang="en-US" sz="2400" b="1" dirty="0">
              <a:latin typeface="Baskerville Old Face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82646F-DBC6-42F4-B503-F2B9F0DCD16A}"/>
              </a:ext>
            </a:extLst>
          </p:cNvPr>
          <p:cNvSpPr txBox="1">
            <a:spLocks/>
          </p:cNvSpPr>
          <p:nvPr/>
        </p:nvSpPr>
        <p:spPr>
          <a:xfrm>
            <a:off x="7856898" y="2575564"/>
            <a:ext cx="3455267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Modified Excitation Block</a:t>
            </a:r>
            <a:endParaRPr lang="en-US" sz="2400" b="1" dirty="0">
              <a:latin typeface="Baskerville Old Fa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01321-04EA-4C86-93E1-E2514166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97" y="3233231"/>
            <a:ext cx="2344068" cy="2488236"/>
          </a:xfrm>
          <a:prstGeom prst="rect">
            <a:avLst/>
          </a:prstGeom>
        </p:spPr>
      </p:pic>
      <p:sp>
        <p:nvSpPr>
          <p:cNvPr id="73" name="Rectangle 2">
            <a:extLst>
              <a:ext uri="{FF2B5EF4-FFF2-40B4-BE49-F238E27FC236}">
                <a16:creationId xmlns:a16="http://schemas.microsoft.com/office/drawing/2014/main" id="{0A21650E-8AF4-44A5-B500-132BAC89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0C9A38A-B90F-4A19-9B64-28C62F4E6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510905"/>
              </p:ext>
            </p:extLst>
          </p:nvPr>
        </p:nvGraphicFramePr>
        <p:xfrm>
          <a:off x="8230111" y="5609951"/>
          <a:ext cx="3014894" cy="514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11280" imgH="253800" progId="Equation.DSMT4">
                  <p:embed/>
                </p:oleObj>
              </mc:Choice>
              <mc:Fallback>
                <p:oleObj name="Equation" r:id="rId8" imgW="151128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0111" y="5609951"/>
                        <a:ext cx="3014894" cy="514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E5F16613-F342-4B4D-9F13-114CE46A2792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51494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43907-4D5D-C5D3-DD43-935F906A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8" y="711953"/>
            <a:ext cx="10294069" cy="57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Methodology - Pipeline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2FD041-D28E-4F9B-BD19-227A8E970515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010639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826D79-F4A3-4239-BFCF-84A5A62998C2}"/>
              </a:ext>
            </a:extLst>
          </p:cNvPr>
          <p:cNvSpPr txBox="1">
            <a:spLocks/>
          </p:cNvSpPr>
          <p:nvPr/>
        </p:nvSpPr>
        <p:spPr>
          <a:xfrm>
            <a:off x="240631" y="2618746"/>
            <a:ext cx="2823412" cy="21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000" dirty="0">
                <a:latin typeface="Baskerville Old Face"/>
              </a:rPr>
              <a:t>Batch size – 32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Epoch – 30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Optimizer – Adam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Learning rate – 0.00001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383D5E-869B-47F5-B70D-476395E10D02}"/>
              </a:ext>
            </a:extLst>
          </p:cNvPr>
          <p:cNvSpPr txBox="1">
            <a:spLocks/>
          </p:cNvSpPr>
          <p:nvPr/>
        </p:nvSpPr>
        <p:spPr>
          <a:xfrm>
            <a:off x="-1" y="1153349"/>
            <a:ext cx="2614863" cy="187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 </a:t>
            </a:r>
          </a:p>
          <a:p>
            <a:pPr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	Fine-tuning from the second half of all the layers in the model</a:t>
            </a:r>
            <a:endParaRPr lang="en-US" sz="2400" b="1" dirty="0">
              <a:latin typeface="Baskerville Old Fac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410F4-F86A-438E-80D4-52F09701A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37"/>
          <a:stretch/>
        </p:blipFill>
        <p:spPr>
          <a:xfrm>
            <a:off x="3829917" y="1022779"/>
            <a:ext cx="6180356" cy="52916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1B95FA-A66C-476D-B14D-FF96985A4298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16783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826D79-F4A3-4239-BFCF-84A5A62998C2}"/>
              </a:ext>
            </a:extLst>
          </p:cNvPr>
          <p:cNvSpPr txBox="1">
            <a:spLocks/>
          </p:cNvSpPr>
          <p:nvPr/>
        </p:nvSpPr>
        <p:spPr>
          <a:xfrm>
            <a:off x="240631" y="2618746"/>
            <a:ext cx="2823412" cy="21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000" dirty="0">
                <a:latin typeface="Baskerville Old Face"/>
              </a:rPr>
              <a:t>Batch size – 32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Epoch – 30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Optimizer – Adam</a:t>
            </a:r>
          </a:p>
          <a:p>
            <a:pPr>
              <a:buNone/>
            </a:pPr>
            <a:r>
              <a:rPr lang="en-US" sz="2000" dirty="0">
                <a:latin typeface="Baskerville Old Face"/>
              </a:rPr>
              <a:t>Learning rate – 0.00001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383D5E-869B-47F5-B70D-476395E10D02}"/>
              </a:ext>
            </a:extLst>
          </p:cNvPr>
          <p:cNvSpPr txBox="1">
            <a:spLocks/>
          </p:cNvSpPr>
          <p:nvPr/>
        </p:nvSpPr>
        <p:spPr>
          <a:xfrm>
            <a:off x="-1" y="1153349"/>
            <a:ext cx="2614863" cy="187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 </a:t>
            </a:r>
          </a:p>
          <a:p>
            <a:pPr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	Fine-tuning from the second half of all the layers in the model</a:t>
            </a:r>
            <a:endParaRPr lang="en-US" sz="2400" b="1" dirty="0">
              <a:latin typeface="Baskerville Old Fac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AB128-AD25-40AC-912E-8DCD7104C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01" y="1357526"/>
            <a:ext cx="6180356" cy="25224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F41B9D-11A0-42B2-9B40-B5B62CBDFC95}"/>
              </a:ext>
            </a:extLst>
          </p:cNvPr>
          <p:cNvSpPr txBox="1">
            <a:spLocks/>
          </p:cNvSpPr>
          <p:nvPr/>
        </p:nvSpPr>
        <p:spPr>
          <a:xfrm>
            <a:off x="80209" y="5241471"/>
            <a:ext cx="2823412" cy="108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buNone/>
            </a:pPr>
            <a:r>
              <a:rPr lang="en-US" sz="2000" dirty="0">
                <a:latin typeface="Baskerville Old Face"/>
              </a:rPr>
              <a:t>	Channel attention increases accuracy from 1% to 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C3E37-B1F0-4666-B035-59E15578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801" y="3879965"/>
            <a:ext cx="6146199" cy="17545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1F2A18-1E03-492E-919E-00D390DE1F62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001300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" y="-216330"/>
            <a:ext cx="4507832" cy="1325563"/>
          </a:xfrm>
        </p:spPr>
        <p:txBody>
          <a:bodyPr/>
          <a:lstStyle/>
          <a:p>
            <a:r>
              <a:rPr lang="en-IN" dirty="0">
                <a:latin typeface="High Tower Text" panose="02040502050506030303" pitchFamily="18" charset="0"/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5ED2-1644-4D2C-AFCB-A953D6F5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Franklin Gothic Medium"/>
              </a:rPr>
              <a:t>CB.EN.U4AIE19014 – </a:t>
            </a:r>
            <a:r>
              <a:rPr lang="en-IN" dirty="0">
                <a:solidFill>
                  <a:schemeClr val="tx1"/>
                </a:solidFill>
                <a:latin typeface="High Tower Text"/>
              </a:rPr>
              <a:t>Arun Prakash J</a:t>
            </a:r>
          </a:p>
          <a:p>
            <a:pPr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/>
                <a:cs typeface="Calibri"/>
                <a:sym typeface="Calibri"/>
              </a:rPr>
              <a:t>CB.EN.U4AIE19016 –</a:t>
            </a:r>
            <a:r>
              <a:rPr lang="en-IN" dirty="0">
                <a:latin typeface="High Tower Text"/>
                <a:cs typeface="Calibri"/>
              </a:rPr>
              <a:t> C R </a:t>
            </a:r>
            <a:r>
              <a:rPr lang="en-IN" dirty="0" err="1">
                <a:latin typeface="High Tower Text"/>
                <a:cs typeface="Calibri"/>
              </a:rPr>
              <a:t>Asswin</a:t>
            </a:r>
            <a:r>
              <a:rPr lang="en-IN" dirty="0">
                <a:latin typeface="High Tower Text"/>
                <a:cs typeface="Calibri"/>
              </a:rPr>
              <a:t>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/>
                <a:cs typeface="Calibri"/>
                <a:sym typeface="Calibri"/>
              </a:rPr>
              <a:t>CB.EN.U4AIE19024 – </a:t>
            </a:r>
            <a:r>
              <a:rPr lang="en-IN" dirty="0">
                <a:latin typeface="High Tower Text"/>
                <a:cs typeface="Calibri"/>
              </a:rPr>
              <a:t>Dharshan Kumar K S</a:t>
            </a:r>
            <a:endParaRPr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/>
                <a:cs typeface="Calibri"/>
                <a:sym typeface="Calibri"/>
              </a:rPr>
              <a:t>CB.EN.U4AIE19028 – </a:t>
            </a:r>
            <a:r>
              <a:rPr lang="en-IN" dirty="0">
                <a:latin typeface="High Tower Text"/>
                <a:cs typeface="Calibri"/>
              </a:rPr>
              <a:t>Avinash Dora</a:t>
            </a:r>
            <a:endParaRPr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/>
              <a:cs typeface="Calibri"/>
            </a:endParaRPr>
          </a:p>
          <a:p>
            <a:endParaRPr lang="en-IN" sz="2400" dirty="0">
              <a:solidFill>
                <a:schemeClr val="tx1"/>
              </a:solidFill>
              <a:latin typeface="High Tower Tex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EEB35B-22FA-48FD-9C40-733313B32FBC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94322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Parameters in models</a:t>
            </a:r>
            <a:endParaRPr lang="en-IN" sz="44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A210-CBD6-FB99-29E9-3E24E55FAF1A}"/>
              </a:ext>
            </a:extLst>
          </p:cNvPr>
          <p:cNvSpPr txBox="1"/>
          <p:nvPr/>
        </p:nvSpPr>
        <p:spPr>
          <a:xfrm>
            <a:off x="3846653" y="5505691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250F3-3EB9-42CA-A629-16F2CE33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92" y="1010310"/>
            <a:ext cx="8931414" cy="54030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5487E9-2145-4BE6-A5C6-AEBE08763716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177742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 – Augmented Dataset</a:t>
            </a:r>
            <a:endParaRPr lang="en-IN" sz="44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A210-CBD6-FB99-29E9-3E24E55FAF1A}"/>
              </a:ext>
            </a:extLst>
          </p:cNvPr>
          <p:cNvSpPr txBox="1"/>
          <p:nvPr/>
        </p:nvSpPr>
        <p:spPr>
          <a:xfrm>
            <a:off x="3846653" y="5505691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A2B7F-880E-45AC-8973-0AB72B163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11" y="1188391"/>
            <a:ext cx="8547619" cy="49065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029033-765C-457A-ACBA-CE9BF322F340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2464968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29221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Experiments – Variations in SE block</a:t>
            </a:r>
            <a:endParaRPr lang="en-IN" sz="44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Pediatric Pneumonia Diagnosis using Channel Attention Deep CNN Architectures | CEN | Amrita School of Engineering</a:t>
            </a:r>
            <a:endParaRPr lang="en-I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82646F-DBC6-42F4-B503-F2B9F0DCD16A}"/>
              </a:ext>
            </a:extLst>
          </p:cNvPr>
          <p:cNvSpPr txBox="1">
            <a:spLocks/>
          </p:cNvSpPr>
          <p:nvPr/>
        </p:nvSpPr>
        <p:spPr>
          <a:xfrm>
            <a:off x="8468421" y="1427267"/>
            <a:ext cx="3455267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Modified Excitation Block</a:t>
            </a:r>
            <a:endParaRPr lang="en-US" sz="2400" b="1" dirty="0">
              <a:latin typeface="Baskerville Old Fa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01321-04EA-4C86-93E1-E251416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39" y="2082006"/>
            <a:ext cx="2344068" cy="2488236"/>
          </a:xfrm>
          <a:prstGeom prst="rect">
            <a:avLst/>
          </a:prstGeom>
        </p:spPr>
      </p:pic>
      <p:sp>
        <p:nvSpPr>
          <p:cNvPr id="73" name="Rectangle 2">
            <a:extLst>
              <a:ext uri="{FF2B5EF4-FFF2-40B4-BE49-F238E27FC236}">
                <a16:creationId xmlns:a16="http://schemas.microsoft.com/office/drawing/2014/main" id="{0A21650E-8AF4-44A5-B500-132BAC89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0C9A38A-B90F-4A19-9B64-28C62F4E6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55991"/>
              </p:ext>
            </p:extLst>
          </p:nvPr>
        </p:nvGraphicFramePr>
        <p:xfrm>
          <a:off x="8688608" y="4504463"/>
          <a:ext cx="3014894" cy="514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11280" imgH="253800" progId="Equation.DSMT4">
                  <p:embed/>
                </p:oleObj>
              </mc:Choice>
              <mc:Fallback>
                <p:oleObj name="Equation" r:id="rId5" imgW="1511280" imgH="253800" progId="Equation.DSMT4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C0C9A38A-B90F-4A19-9B64-28C62F4E69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8608" y="4504463"/>
                        <a:ext cx="3014894" cy="514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71E18D5-284C-4056-B092-78B9CC9E5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8" y="1004593"/>
            <a:ext cx="7531958" cy="248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A9C83-C0D8-4E00-9287-115ECE3B9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00" y="3492829"/>
            <a:ext cx="7433821" cy="268338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BB6E90A-846C-42F7-A951-114A0297847A}"/>
              </a:ext>
            </a:extLst>
          </p:cNvPr>
          <p:cNvSpPr txBox="1">
            <a:spLocks/>
          </p:cNvSpPr>
          <p:nvPr/>
        </p:nvSpPr>
        <p:spPr>
          <a:xfrm>
            <a:off x="8468420" y="5331013"/>
            <a:ext cx="3455267" cy="64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dirty="0">
                <a:latin typeface="Baskerville Old Face"/>
                <a:ea typeface="+mn-lt"/>
                <a:cs typeface="+mn-lt"/>
              </a:rPr>
              <a:t>Reduces no. of parameters</a:t>
            </a:r>
            <a:endParaRPr lang="en-US" sz="2400" dirty="0">
              <a:latin typeface="Baskerville Old Face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7D0651-5C95-4656-AB6A-A2DAF91B882C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3416791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Result – Confusion Matrix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5F65E-CF16-B0C6-7406-73E20DE2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6" y="1109233"/>
            <a:ext cx="249174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27E4B-C06B-8944-9D11-8B14CA4C1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1092142"/>
            <a:ext cx="2506980" cy="214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92FA4-588A-9D5B-1106-D9CE60B46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784" y="1092142"/>
            <a:ext cx="2392680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EE3BC-17AB-9080-AF8C-5BAEEE953B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65" y="4062774"/>
            <a:ext cx="23545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35519C-2687-D4C3-FE41-E5997F791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895" y="4062774"/>
            <a:ext cx="2263140" cy="193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9C59E-A252-C7D7-B5FA-6EAFD12643CD}"/>
              </a:ext>
            </a:extLst>
          </p:cNvPr>
          <p:cNvSpPr txBox="1"/>
          <p:nvPr/>
        </p:nvSpPr>
        <p:spPr>
          <a:xfrm>
            <a:off x="1075342" y="3207648"/>
            <a:ext cx="126412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DenseNet169-Attn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0FAEA2-2D3B-8340-8ACF-B588E9D38A5F}"/>
              </a:ext>
            </a:extLst>
          </p:cNvPr>
          <p:cNvSpPr txBox="1"/>
          <p:nvPr/>
        </p:nvSpPr>
        <p:spPr>
          <a:xfrm>
            <a:off x="5554343" y="3207647"/>
            <a:ext cx="118237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ResNet50V2-Attn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A3184-A8C8-DFC0-CC77-F7D5D0081FDC}"/>
              </a:ext>
            </a:extLst>
          </p:cNvPr>
          <p:cNvSpPr txBox="1"/>
          <p:nvPr/>
        </p:nvSpPr>
        <p:spPr>
          <a:xfrm>
            <a:off x="10073889" y="3094863"/>
            <a:ext cx="12609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ResNet101V2-Attn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84446-302B-7A61-6B91-932C69C8D47F}"/>
              </a:ext>
            </a:extLst>
          </p:cNvPr>
          <p:cNvSpPr txBox="1"/>
          <p:nvPr/>
        </p:nvSpPr>
        <p:spPr>
          <a:xfrm>
            <a:off x="3184794" y="6038353"/>
            <a:ext cx="12609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ResNet152V2-Attn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238AF-D968-8401-61BF-BFA98FA6E7D8}"/>
              </a:ext>
            </a:extLst>
          </p:cNvPr>
          <p:cNvSpPr txBox="1"/>
          <p:nvPr/>
        </p:nvSpPr>
        <p:spPr>
          <a:xfrm>
            <a:off x="8113986" y="5935955"/>
            <a:ext cx="9627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Xception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-Attn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4FF610-C810-4EC7-BF7F-1CB15D9DC28B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468596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4" y="-60507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Result – t-SNE Plots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C5EED-9583-4FCB-5237-CE321D7ECB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9" y="946579"/>
            <a:ext cx="3056240" cy="21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32BF2D-AE32-B5AA-6BB8-D4AA7F5B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79" y="978741"/>
            <a:ext cx="3056240" cy="21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BD420-D008-7180-F353-A28413CD7A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78" y="946579"/>
            <a:ext cx="3056240" cy="21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2B29F-E96C-6191-6409-97A29DDCAA8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0" y="3621413"/>
            <a:ext cx="3172662" cy="22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BCA5A-B3B4-45C5-96E2-D7CF21A45C0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69" y="3621413"/>
            <a:ext cx="3172662" cy="22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29E39-E361-BDB4-BE9A-3DFA402B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2" y="978742"/>
            <a:ext cx="3056240" cy="217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118DF-C3A8-C7D8-8F6B-7860010138A6}"/>
              </a:ext>
            </a:extLst>
          </p:cNvPr>
          <p:cNvSpPr txBox="1"/>
          <p:nvPr/>
        </p:nvSpPr>
        <p:spPr>
          <a:xfrm>
            <a:off x="1502038" y="3126557"/>
            <a:ext cx="126412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DenseNet169-Attn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2F185-4F4A-87BA-E472-BD7794795A62}"/>
              </a:ext>
            </a:extLst>
          </p:cNvPr>
          <p:cNvSpPr txBox="1"/>
          <p:nvPr/>
        </p:nvSpPr>
        <p:spPr>
          <a:xfrm>
            <a:off x="5706459" y="3121572"/>
            <a:ext cx="9627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Xception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-Attn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F8AC-09FE-73F2-C74C-509919E35C5D}"/>
              </a:ext>
            </a:extLst>
          </p:cNvPr>
          <p:cNvSpPr txBox="1"/>
          <p:nvPr/>
        </p:nvSpPr>
        <p:spPr>
          <a:xfrm>
            <a:off x="9668356" y="3121572"/>
            <a:ext cx="118237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ResNet50V2-Attn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B85C17-0266-E023-B27B-6E82BF6EDB9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78" y="3621413"/>
            <a:ext cx="3056240" cy="217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F87EAA-B659-3B2C-2B21-5D0BE4E354D0}"/>
              </a:ext>
            </a:extLst>
          </p:cNvPr>
          <p:cNvSpPr txBox="1"/>
          <p:nvPr/>
        </p:nvSpPr>
        <p:spPr>
          <a:xfrm>
            <a:off x="1502038" y="5911421"/>
            <a:ext cx="12609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ResNet101V2-Attn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9D1883-A8BE-72C0-AAEA-E8819CB43D15}"/>
              </a:ext>
            </a:extLst>
          </p:cNvPr>
          <p:cNvSpPr txBox="1"/>
          <p:nvPr/>
        </p:nvSpPr>
        <p:spPr>
          <a:xfrm>
            <a:off x="5557379" y="5911421"/>
            <a:ext cx="12609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ResNet152V2-Attn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A959C8-027F-E108-145B-AF80D398F0CC}"/>
              </a:ext>
            </a:extLst>
          </p:cNvPr>
          <p:cNvSpPr txBox="1"/>
          <p:nvPr/>
        </p:nvSpPr>
        <p:spPr>
          <a:xfrm>
            <a:off x="8388468" y="5740759"/>
            <a:ext cx="346720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eature concatenation of ResNet50V2-Attn, ResNet101V2-Attn, ResNet152V2-Attn, DenseNet169-Attn,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Xception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-Attn</a:t>
            </a:r>
            <a:r>
              <a:rPr lang="en-IN" sz="1200" dirty="0">
                <a:effectLst/>
              </a:rPr>
              <a:t> 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4FCAD0-DAFC-4BB6-A9C2-2D4B2157F55E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8015255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Result – Activation Map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87B83-8F86-DA3B-A7B3-26443B61A61B}"/>
              </a:ext>
            </a:extLst>
          </p:cNvPr>
          <p:cNvSpPr txBox="1"/>
          <p:nvPr/>
        </p:nvSpPr>
        <p:spPr>
          <a:xfrm>
            <a:off x="2969172" y="6006659"/>
            <a:ext cx="62536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Class activation maps of classified Chest X-rays from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Xception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-Attn</a:t>
            </a:r>
            <a:r>
              <a:rPr lang="en-IN" sz="1400" b="1" dirty="0">
                <a:effectLst/>
              </a:rPr>
              <a:t> </a:t>
            </a:r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81BB9-20B8-9755-83C2-3112F3474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03" y="1000737"/>
            <a:ext cx="4988991" cy="50059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6CB679-C0E1-4503-9B67-8559DB1DFB06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8133304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Result – Activation Map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C1003-4EFE-7B90-C350-045DC1B9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9" y="1179241"/>
            <a:ext cx="4694036" cy="46994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A5C370-0405-B4CC-8D57-D41ABA3D9CE5}"/>
              </a:ext>
            </a:extLst>
          </p:cNvPr>
          <p:cNvSpPr txBox="1"/>
          <p:nvPr/>
        </p:nvSpPr>
        <p:spPr>
          <a:xfrm>
            <a:off x="0" y="5936650"/>
            <a:ext cx="62536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Class activation maps of classified Chest X-rays from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ResNet50V2-Attn</a:t>
            </a:r>
            <a:r>
              <a:rPr lang="en-IN" sz="1400" b="1" dirty="0">
                <a:effectLst/>
              </a:rPr>
              <a:t> </a:t>
            </a:r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254E8-F80E-444E-B959-EA1D1E5A7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55" y="1167204"/>
            <a:ext cx="4694036" cy="4709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68860-91EE-4114-9B49-54F269C0D361}"/>
              </a:ext>
            </a:extLst>
          </p:cNvPr>
          <p:cNvSpPr txBox="1"/>
          <p:nvPr/>
        </p:nvSpPr>
        <p:spPr>
          <a:xfrm>
            <a:off x="5600357" y="5934806"/>
            <a:ext cx="62536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Class activation maps of classified Chest X-rays from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ResNet101V2-Attn</a:t>
            </a:r>
            <a:r>
              <a:rPr lang="en-IN" sz="1400" b="1" dirty="0">
                <a:effectLst/>
              </a:rPr>
              <a:t> </a:t>
            </a:r>
            <a:endParaRPr lang="en-US" sz="14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9E1431-B2F0-464C-8193-52C548066E7B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076867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Result – Activation Map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87B83-8F86-DA3B-A7B3-26443B61A61B}"/>
              </a:ext>
            </a:extLst>
          </p:cNvPr>
          <p:cNvSpPr txBox="1"/>
          <p:nvPr/>
        </p:nvSpPr>
        <p:spPr>
          <a:xfrm>
            <a:off x="80209" y="5936365"/>
            <a:ext cx="62536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Class activation maps of classified Chest X-rays from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ResNet152V2-Attn</a:t>
            </a:r>
            <a:r>
              <a:rPr lang="en-IN" sz="1400" b="1" dirty="0">
                <a:effectLst/>
              </a:rPr>
              <a:t> </a:t>
            </a: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472E9-9F60-CB7E-3AB9-3662069E0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7" y="946579"/>
            <a:ext cx="5008498" cy="49897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E7529-596B-4125-B2C6-08BF8EAFD012}"/>
              </a:ext>
            </a:extLst>
          </p:cNvPr>
          <p:cNvSpPr txBox="1"/>
          <p:nvPr/>
        </p:nvSpPr>
        <p:spPr>
          <a:xfrm>
            <a:off x="5711285" y="5959078"/>
            <a:ext cx="62536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Class activation maps of classified Chest X-rays from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DenseNet169-Attn</a:t>
            </a:r>
            <a:r>
              <a:rPr lang="en-IN" sz="1400" b="1" dirty="0">
                <a:effectLst/>
              </a:rPr>
              <a:t> </a:t>
            </a:r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4BD57-FBC1-493E-996D-2E1BA8BF4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49" y="946580"/>
            <a:ext cx="5018539" cy="503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1F556C-EE4F-4125-BB12-A2F3FC902CD9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070275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 – Hyper parameter tuning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383D5E-869B-47F5-B70D-476395E10D02}"/>
              </a:ext>
            </a:extLst>
          </p:cNvPr>
          <p:cNvSpPr txBox="1">
            <a:spLocks/>
          </p:cNvSpPr>
          <p:nvPr/>
        </p:nvSpPr>
        <p:spPr>
          <a:xfrm>
            <a:off x="1090862" y="1450208"/>
            <a:ext cx="9529012" cy="755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Model performance on the validation set using different optimizers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024CCF-3D16-4E39-B515-50B80817F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53127"/>
            <a:ext cx="12192000" cy="35064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BE0C6C1-F87B-4678-90D5-6E2F524F4D1C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0540728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 – ML algorithms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F0A8FF-77AC-4A66-BC71-0D7D23890C06}"/>
              </a:ext>
            </a:extLst>
          </p:cNvPr>
          <p:cNvSpPr txBox="1">
            <a:spLocks/>
          </p:cNvSpPr>
          <p:nvPr/>
        </p:nvSpPr>
        <p:spPr>
          <a:xfrm>
            <a:off x="927662" y="1529317"/>
            <a:ext cx="9855411" cy="755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 Performance comparison of different machine learning classifiers with the stacking classifier with values rounded  off to the nearest two decimal positions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EDFF1-EC22-4730-B236-1A168F64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62" y="2566035"/>
            <a:ext cx="10233674" cy="32495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87785F-3FC0-43FB-AFB1-ECFA9F0469FC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US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</a:t>
            </a:r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035000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" y="-216330"/>
            <a:ext cx="3252538" cy="1325563"/>
          </a:xfrm>
        </p:spPr>
        <p:txBody>
          <a:bodyPr/>
          <a:lstStyle/>
          <a:p>
            <a:r>
              <a:rPr lang="en-IN">
                <a:latin typeface="High Tower Text" panose="020405020505060303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5ED2-1644-4D2C-AFCB-A953D6F5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Introduction.</a:t>
            </a: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Problem Definition.</a:t>
            </a:r>
            <a:endParaRPr lang="en-IN" sz="24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Open Questions / Gaps in Literature.</a:t>
            </a:r>
            <a:endParaRPr lang="en-IN" sz="24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Objectives.</a:t>
            </a:r>
            <a:endParaRPr lang="en-IN" sz="24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Dataset Description.</a:t>
            </a:r>
            <a:endParaRPr lang="en-IN" sz="24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Methodology.</a:t>
            </a: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Results</a:t>
            </a: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Progress Timeline.</a:t>
            </a:r>
          </a:p>
          <a:p>
            <a:r>
              <a:rPr lang="en-IN" sz="2400" dirty="0">
                <a:solidFill>
                  <a:schemeClr val="tx1"/>
                </a:solidFill>
                <a:latin typeface="High Tower Text"/>
              </a:rPr>
              <a:t>References.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35D4A3-2501-459B-B533-561A9D8532A8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544597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Experiments – Kernel PCA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F0A8FF-77AC-4A66-BC71-0D7D23890C06}"/>
              </a:ext>
            </a:extLst>
          </p:cNvPr>
          <p:cNvSpPr txBox="1">
            <a:spLocks/>
          </p:cNvSpPr>
          <p:nvPr/>
        </p:nvSpPr>
        <p:spPr>
          <a:xfrm>
            <a:off x="927662" y="1109233"/>
            <a:ext cx="9855411" cy="755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Comparison of stacked ensemble learning with and without kernel PCA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1B70D-85B1-4E2E-BD5E-31BEF65D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29" y="3429000"/>
            <a:ext cx="4065025" cy="3102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CA3E2-F6FB-4B64-8E8A-243D4A5F4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309" y="1687603"/>
            <a:ext cx="9526664" cy="14878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E67F21E-B3A3-4D16-9B5A-30AEDBE76B83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4367708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Performance on unseen dataset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068CA6-4DE3-4B32-91A8-E64DF58D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189" y="1678365"/>
            <a:ext cx="6724634" cy="20334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D1350E-E6C0-4FAB-86C8-6B5359E596F8}"/>
              </a:ext>
            </a:extLst>
          </p:cNvPr>
          <p:cNvSpPr txBox="1">
            <a:spLocks/>
          </p:cNvSpPr>
          <p:nvPr/>
        </p:nvSpPr>
        <p:spPr>
          <a:xfrm>
            <a:off x="3418998" y="1338559"/>
            <a:ext cx="4007015" cy="43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Pneumonia Dataset – Adult &amp; Child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7BBCF-3AA3-43FF-AA84-948CB8DF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00" y="3841603"/>
            <a:ext cx="2945417" cy="23748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AE31D74-AB00-4F6C-8C32-29A3797A2E50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690754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High Tower Text"/>
              </a:rPr>
              <a:t>Robustness of trained models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F0A8FF-77AC-4A66-BC71-0D7D23890C06}"/>
              </a:ext>
            </a:extLst>
          </p:cNvPr>
          <p:cNvSpPr txBox="1">
            <a:spLocks/>
          </p:cNvSpPr>
          <p:nvPr/>
        </p:nvSpPr>
        <p:spPr>
          <a:xfrm>
            <a:off x="1188533" y="1038131"/>
            <a:ext cx="2531818" cy="43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COVID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7E537-7417-45CB-8F61-C36496806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" y="1508258"/>
            <a:ext cx="5641860" cy="213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DCD74-65FF-4522-B157-39DDD91B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95" y="1526803"/>
            <a:ext cx="5700134" cy="213755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A2EB1F-26E2-4DA6-898B-E8C047B95135}"/>
              </a:ext>
            </a:extLst>
          </p:cNvPr>
          <p:cNvSpPr txBox="1">
            <a:spLocks/>
          </p:cNvSpPr>
          <p:nvPr/>
        </p:nvSpPr>
        <p:spPr>
          <a:xfrm>
            <a:off x="7555653" y="1014271"/>
            <a:ext cx="2531818" cy="43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>
              <a:buNone/>
            </a:pPr>
            <a:r>
              <a:rPr lang="en-US" sz="2000" b="1" dirty="0">
                <a:latin typeface="Baskerville Old Face"/>
                <a:ea typeface="+mn-lt"/>
                <a:cs typeface="+mn-lt"/>
              </a:rPr>
              <a:t>Tuberculosis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96734-3C6A-495F-B52F-B4AF521AD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21" y="3777861"/>
            <a:ext cx="3039724" cy="2382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DBB69A-F14C-4139-BCE7-9BE78904A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653" y="3777861"/>
            <a:ext cx="2735591" cy="240981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6458208-B9B6-4911-97F1-95F02F1DD852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292817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Comparison with Recent 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B129B-0B69-4F22-8705-6C3D19EAC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4"/>
          <a:stretch/>
        </p:blipFill>
        <p:spPr>
          <a:xfrm>
            <a:off x="2331894" y="929819"/>
            <a:ext cx="6454699" cy="55640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96A2C3F-B563-4074-9296-0EB48DC44D54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1334311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Augmented Dataset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to cope up with data imbalance.</a:t>
            </a:r>
          </a:p>
          <a:p>
            <a:r>
              <a:rPr lang="en-US" sz="2200" dirty="0">
                <a:latin typeface="Baskerville Old Face"/>
                <a:ea typeface="+mn-lt"/>
                <a:cs typeface="+mn-lt"/>
              </a:rPr>
              <a:t>Channel attention module inspired by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Squeeze and Excitation block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for feature extraction.</a:t>
            </a:r>
          </a:p>
          <a:p>
            <a:r>
              <a:rPr lang="en-US" sz="2200" dirty="0">
                <a:latin typeface="Baskerville Old Face"/>
                <a:ea typeface="+mn-lt"/>
                <a:cs typeface="+mn-lt"/>
              </a:rPr>
              <a:t>Visualized using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t-SNE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feature representations and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class activation maps.</a:t>
            </a: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Kernel PCA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inputs the best-performing models' features concatenated for dimensionality reduction.</a:t>
            </a: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Stacking classifier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for the final – Normal, Pneumonia classification.</a:t>
            </a: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Transfer learning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on pre-trained models to compensate for the availability of a limited dataset.</a:t>
            </a:r>
          </a:p>
          <a:p>
            <a:r>
              <a:rPr lang="en-US" sz="2200" dirty="0">
                <a:latin typeface="Baskerville Old Face"/>
                <a:ea typeface="+mn-lt"/>
                <a:cs typeface="+mn-lt"/>
              </a:rPr>
              <a:t>Tested on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other unseen lung disease dataset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s to validate the performance across unseen data for inference.</a:t>
            </a: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Accuracy of 96.15%,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F1-score of 96.89%, and AUC value of 96.24%.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D0AB39-3015-4393-A321-DB2DB5A2E711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98527900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Limitations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15" y="977864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dirty="0">
                <a:latin typeface="Baskerville Old Face"/>
              </a:rPr>
              <a:t>The limitation of this study is the </a:t>
            </a:r>
            <a:r>
              <a:rPr lang="en-US" sz="2200" b="1" dirty="0">
                <a:latin typeface="Baskerville Old Face"/>
              </a:rPr>
              <a:t>use of an augmented dataset</a:t>
            </a:r>
            <a:r>
              <a:rPr lang="en-US" sz="2200" dirty="0">
                <a:latin typeface="Baskerville Old Face"/>
              </a:rPr>
              <a:t> with new samples obtained by various geometric transformations.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Another disadvantage is the </a:t>
            </a:r>
            <a:r>
              <a:rPr lang="en-US" sz="2200" b="1" dirty="0">
                <a:latin typeface="Baskerville Old Face"/>
              </a:rPr>
              <a:t>reliance on the right combination of base estimators </a:t>
            </a:r>
            <a:r>
              <a:rPr lang="en-US" sz="2200" dirty="0">
                <a:latin typeface="Baskerville Old Face"/>
              </a:rPr>
              <a:t>of Stacking classifier</a:t>
            </a:r>
            <a:r>
              <a:rPr lang="en-US" sz="2200" b="1" dirty="0">
                <a:latin typeface="Baskerville Old Face"/>
              </a:rPr>
              <a:t> </a:t>
            </a:r>
            <a:r>
              <a:rPr lang="en-US" sz="2200" dirty="0">
                <a:latin typeface="Baskerville Old Face"/>
              </a:rPr>
              <a:t>for accurate classification.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Other limitations include the inability to subclassify into </a:t>
            </a:r>
            <a:r>
              <a:rPr lang="en-US" sz="2200" b="1" dirty="0">
                <a:latin typeface="Baskerville Old Face"/>
              </a:rPr>
              <a:t>different stages of pediatric pneumonia</a:t>
            </a:r>
            <a:r>
              <a:rPr lang="en-US" sz="2200" dirty="0">
                <a:latin typeface="Baskerville Old Face"/>
              </a:rPr>
              <a:t>, such as early, latent and severe.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B99595-CA65-4E7D-915B-6E4A0B7F2CFB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571389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Future 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15" y="977864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dirty="0">
                <a:latin typeface="Baskerville Old Face"/>
              </a:rPr>
              <a:t>We would like to explore </a:t>
            </a:r>
            <a:r>
              <a:rPr lang="en-US" sz="2200" b="1" dirty="0">
                <a:latin typeface="Baskerville Old Face"/>
              </a:rPr>
              <a:t>GANs for dataset augmentation.</a:t>
            </a:r>
          </a:p>
          <a:p>
            <a:endParaRPr lang="en-US" sz="2200" b="1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t-SNE plots conclude the need for better attention modules </a:t>
            </a:r>
            <a:r>
              <a:rPr lang="en-US" sz="2200" b="1" dirty="0">
                <a:latin typeface="Baskerville Old Face"/>
              </a:rPr>
              <a:t>incorporating spatial attention </a:t>
            </a:r>
            <a:r>
              <a:rPr lang="en-US" sz="2200" dirty="0">
                <a:latin typeface="Baskerville Old Face"/>
              </a:rPr>
              <a:t>to capture many more intrinsic patterns. CBAM modules can be tried to improve accuracy.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Explore using </a:t>
            </a:r>
            <a:r>
              <a:rPr lang="en-US" sz="2200" b="1" dirty="0">
                <a:latin typeface="Baskerville Old Face"/>
              </a:rPr>
              <a:t>semi-supervised learning </a:t>
            </a:r>
            <a:r>
              <a:rPr lang="en-US" sz="2200" dirty="0">
                <a:latin typeface="Baskerville Old Face"/>
              </a:rPr>
              <a:t>as it is a promising approach for feature learning on a limited dataset.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C23336-B10A-4EEC-BE53-32657946E4F5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567481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Journal Submission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4053841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Baskerville Old Face"/>
              </a:rPr>
              <a:t>Journal draft under review at</a:t>
            </a:r>
            <a:br>
              <a:rPr lang="en-US" sz="2200" dirty="0">
                <a:latin typeface="Baskerville Old Face"/>
              </a:rPr>
            </a:br>
            <a:r>
              <a:rPr lang="en-US" sz="2200" b="1" dirty="0">
                <a:latin typeface="Baskerville Old Face"/>
              </a:rPr>
              <a:t>Engineering applications of Artificial Intelligence</a:t>
            </a:r>
            <a:r>
              <a:rPr lang="en-US" sz="2200" dirty="0">
                <a:latin typeface="Baskerville Old Face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7DD2F-6E9E-4938-B1DC-24B106684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7"/>
          <a:stretch/>
        </p:blipFill>
        <p:spPr>
          <a:xfrm>
            <a:off x="4908883" y="1002250"/>
            <a:ext cx="6793495" cy="52626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E2B0E0-706C-4EAE-B517-E88C6CC147C5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67804349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Conference Submission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4053841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Baskerville Old Face"/>
              </a:rPr>
              <a:t>Conference paper accepted at </a:t>
            </a:r>
            <a:br>
              <a:rPr lang="en-US" sz="2200" dirty="0">
                <a:latin typeface="Baskerville Old Face"/>
              </a:rPr>
            </a:br>
            <a:r>
              <a:rPr lang="en-IN" sz="2200" b="1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3</a:t>
            </a:r>
            <a:r>
              <a:rPr lang="en-IN" sz="2200" b="1" i="0" baseline="300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rd</a:t>
            </a:r>
            <a:r>
              <a:rPr lang="en-IN" sz="2200" b="1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 International Conference </a:t>
            </a:r>
            <a:r>
              <a:rPr lang="en-US" sz="2200" b="1" dirty="0">
                <a:latin typeface="Baskerville Old Face"/>
              </a:rPr>
              <a:t>Computer Vision, High Performance Computing, Smart Devices and Networks (CHSN 2022).</a:t>
            </a:r>
            <a:endParaRPr lang="en-US" sz="2200" dirty="0">
              <a:latin typeface="Baskerville Old Face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E2B0E0-706C-4EAE-B517-E88C6CC147C5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F994D-9A80-015E-993F-6F379504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008" y="1009344"/>
            <a:ext cx="6774767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576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216330"/>
            <a:ext cx="9657349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High Tower Text"/>
              </a:rPr>
              <a:t>Individual Contributions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Pediatric Pneumonia Diagnosis using Channel Attention Deep CNN Architectures | CEN | Amrita School of Engineering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15" y="977864"/>
            <a:ext cx="6456571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dirty="0">
                <a:latin typeface="Baskerville Old Face"/>
              </a:rPr>
              <a:t>Experimenting with Attention blocks  </a:t>
            </a:r>
          </a:p>
          <a:p>
            <a:pPr marL="457200" lvl="1" indent="0">
              <a:buNone/>
            </a:pPr>
            <a:r>
              <a:rPr lang="en-US" sz="2200" dirty="0">
                <a:latin typeface="Baskerville Old Face"/>
              </a:rPr>
              <a:t>3 Variations of SE blocks</a:t>
            </a:r>
          </a:p>
          <a:p>
            <a:r>
              <a:rPr lang="en-US" sz="2200" dirty="0">
                <a:latin typeface="Baskerville Old Face"/>
              </a:rPr>
              <a:t>Augmentation of Dataset 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Dimensionality Reduction 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Stacking classifier 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Activation Map  </a:t>
            </a:r>
          </a:p>
          <a:p>
            <a:endParaRPr lang="en-US" sz="2200" dirty="0">
              <a:latin typeface="Baskerville Old Face"/>
            </a:endParaRPr>
          </a:p>
          <a:p>
            <a:r>
              <a:rPr lang="en-US" sz="2200" dirty="0">
                <a:latin typeface="Baskerville Old Face"/>
              </a:rPr>
              <a:t>Training Models &amp; </a:t>
            </a:r>
            <a:br>
              <a:rPr lang="en-US" sz="2200" dirty="0">
                <a:latin typeface="Baskerville Old Face"/>
              </a:rPr>
            </a:br>
            <a:r>
              <a:rPr lang="en-US" sz="2200" dirty="0">
                <a:latin typeface="Baskerville Old Face"/>
              </a:rPr>
              <a:t>Hyper-parameter tuning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0437E8-9442-4349-B627-2613674E40CE}"/>
              </a:ext>
            </a:extLst>
          </p:cNvPr>
          <p:cNvSpPr txBox="1">
            <a:spLocks/>
          </p:cNvSpPr>
          <p:nvPr/>
        </p:nvSpPr>
        <p:spPr>
          <a:xfrm>
            <a:off x="5372416" y="977864"/>
            <a:ext cx="645657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Arun &amp; </a:t>
            </a:r>
            <a:r>
              <a:rPr lang="en-US" sz="2200" dirty="0" err="1">
                <a:latin typeface="Baskerville Old Face"/>
              </a:rPr>
              <a:t>Asswin</a:t>
            </a: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Arun &amp; </a:t>
            </a:r>
            <a:r>
              <a:rPr lang="en-US" sz="2200" dirty="0" err="1">
                <a:latin typeface="Baskerville Old Face"/>
              </a:rPr>
              <a:t>Asswin</a:t>
            </a: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</a:t>
            </a:r>
            <a:r>
              <a:rPr lang="en-US" sz="2200" dirty="0" err="1">
                <a:latin typeface="Baskerville Old Face"/>
              </a:rPr>
              <a:t>Avinash</a:t>
            </a: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Dharshan Kumar</a:t>
            </a:r>
          </a:p>
          <a:p>
            <a:pPr marL="0" indent="0" hangingPunct="1">
              <a:buNone/>
            </a:pP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Dharshan &amp; </a:t>
            </a:r>
            <a:r>
              <a:rPr lang="en-US" sz="2200" dirty="0" err="1">
                <a:latin typeface="Baskerville Old Face"/>
              </a:rPr>
              <a:t>Avinash</a:t>
            </a:r>
            <a:endParaRPr lang="en-US" sz="2200" dirty="0">
              <a:latin typeface="Baskerville Old Face"/>
            </a:endParaRPr>
          </a:p>
          <a:p>
            <a:pPr hangingPunct="1">
              <a:buFontTx/>
              <a:buChar char="-"/>
            </a:pPr>
            <a:endParaRPr lang="en-US" sz="2200" dirty="0">
              <a:latin typeface="Baskerville Old Face"/>
            </a:endParaRPr>
          </a:p>
          <a:p>
            <a:pPr marL="0" indent="0" hangingPunct="1">
              <a:buNone/>
            </a:pPr>
            <a:r>
              <a:rPr lang="en-US" sz="2200" dirty="0">
                <a:latin typeface="Baskerville Old Face"/>
              </a:rPr>
              <a:t>- All 4 members split equally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51311-4FCC-47C8-8AF3-3BEEF9BF4792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592433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" y="-216330"/>
            <a:ext cx="4323456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Introduction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7467600" cy="4351338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Pneumonia</a:t>
            </a:r>
            <a:endParaRPr lang="en-US" b="1" dirty="0"/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Lung disease caused by virus or bacteria which fills air sacs of lungs with fluid.</a:t>
            </a:r>
            <a:endParaRPr lang="en-US" dirty="0"/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13% of all infant illness – 8,00,000 children including 1,53,000 new-born.</a:t>
            </a:r>
          </a:p>
          <a:p>
            <a:endParaRPr lang="en-US" sz="2400" dirty="0">
              <a:latin typeface="Baskerville Old Fac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Baskerville Old Face"/>
                <a:ea typeface="+mn-lt"/>
                <a:cs typeface="+mn-lt"/>
              </a:rPr>
              <a:t>Traditional Methods</a:t>
            </a:r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Pulse oximetry, CBC (complete blood count), Sputum test.</a:t>
            </a:r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Cost &amp; time inefficient. </a:t>
            </a:r>
          </a:p>
          <a:p>
            <a:r>
              <a:rPr lang="en-US" sz="2400" dirty="0">
                <a:latin typeface="Baskerville Old Face"/>
                <a:ea typeface="+mn-lt"/>
                <a:cs typeface="+mn-lt"/>
              </a:rPr>
              <a:t>Chest X-ray(CXR) images used as best alternative.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B78C5DC-3178-F904-D089-D6F8F93B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664" y="1978532"/>
            <a:ext cx="2743200" cy="1894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05D0F-6FA3-618C-FB08-A68281536E8C}"/>
              </a:ext>
            </a:extLst>
          </p:cNvPr>
          <p:cNvSpPr txBox="1"/>
          <p:nvPr/>
        </p:nvSpPr>
        <p:spPr>
          <a:xfrm>
            <a:off x="8763586" y="3918872"/>
            <a:ext cx="247158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i="0" u="none" strike="noStrike" baseline="0">
                <a:solidFill>
                  <a:srgbClr val="3333B3"/>
                </a:solidFill>
                <a:latin typeface="Baskerville Old Face"/>
              </a:rPr>
              <a:t>Figure </a:t>
            </a:r>
            <a:r>
              <a:rPr lang="en-IN" sz="2400">
                <a:solidFill>
                  <a:srgbClr val="3333B3"/>
                </a:solidFill>
                <a:latin typeface="Baskerville Old Face"/>
              </a:rPr>
              <a:t>1</a:t>
            </a:r>
            <a:r>
              <a:rPr lang="en-IN" sz="2400" i="0" u="none" strike="noStrike" baseline="0">
                <a:solidFill>
                  <a:srgbClr val="3333B3"/>
                </a:solidFill>
                <a:latin typeface="Baskerville Old Face"/>
              </a:rPr>
              <a:t>: </a:t>
            </a:r>
            <a:r>
              <a:rPr lang="en-IN" sz="2400">
                <a:solidFill>
                  <a:schemeClr val="tx1"/>
                </a:solidFill>
                <a:latin typeface="Baskerville Old Face"/>
              </a:rPr>
              <a:t>Pneumonia affecting lungs.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A47CB3-9195-4005-9C9F-7C4C64594BC9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0948872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197937"/>
            <a:ext cx="5759117" cy="1325563"/>
          </a:xfrm>
        </p:spPr>
        <p:txBody>
          <a:bodyPr/>
          <a:lstStyle/>
          <a:p>
            <a:r>
              <a:rPr lang="en-IN">
                <a:latin typeface="High Tower Text" panose="02040502050506030303" pitchFamily="18" charset="0"/>
              </a:rPr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62443-E50A-165F-87AA-94CA05B879FF}"/>
              </a:ext>
            </a:extLst>
          </p:cNvPr>
          <p:cNvSpPr txBox="1"/>
          <p:nvPr/>
        </p:nvSpPr>
        <p:spPr>
          <a:xfrm>
            <a:off x="384617" y="1114063"/>
            <a:ext cx="11140632" cy="7571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askerville Old Face"/>
              </a:rPr>
              <a:t>[1] </a:t>
            </a:r>
            <a:r>
              <a:rPr lang="en-US" dirty="0">
                <a:latin typeface="Baskerville Old Face"/>
                <a:ea typeface="+mn-lt"/>
                <a:cs typeface="+mn-lt"/>
              </a:rPr>
              <a:t>Liang,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Gaobo</a:t>
            </a:r>
            <a:r>
              <a:rPr lang="en-US" dirty="0">
                <a:latin typeface="Baskerville Old Face"/>
                <a:ea typeface="+mn-lt"/>
                <a:cs typeface="+mn-lt"/>
              </a:rPr>
              <a:t>, and Lixin Zheng. "A transfer learning method with deep residual network for pediatric pneumonia diagnosis." Computer methods and programs in biomedicine 187 (2020): 104964.</a:t>
            </a: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skerville Old Face"/>
              <a:ea typeface="+mn-ea"/>
              <a:cs typeface="+mn-cs"/>
            </a:endParaRPr>
          </a:p>
          <a:p>
            <a:r>
              <a:rPr lang="en-US" dirty="0">
                <a:latin typeface="Baskerville Old Face"/>
              </a:rPr>
              <a:t>[2] 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Rajpurkar</a:t>
            </a:r>
            <a:r>
              <a:rPr lang="en-US" dirty="0">
                <a:latin typeface="Baskerville Old Face"/>
                <a:ea typeface="+mn-lt"/>
                <a:cs typeface="+mn-lt"/>
              </a:rPr>
              <a:t>, Pranav, et al. "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Chexnet</a:t>
            </a:r>
            <a:r>
              <a:rPr lang="en-US" dirty="0">
                <a:latin typeface="Baskerville Old Face"/>
                <a:ea typeface="+mn-lt"/>
                <a:cs typeface="+mn-lt"/>
              </a:rPr>
              <a:t>: Radiologist-level pneumonia detection on chest x-rays with deep learning."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arXiv</a:t>
            </a:r>
            <a:r>
              <a:rPr lang="en-US" dirty="0">
                <a:latin typeface="Baskerville Old Face"/>
                <a:ea typeface="+mn-lt"/>
                <a:cs typeface="+mn-lt"/>
              </a:rPr>
              <a:t> preprint arXiv:1711.05225 (2017).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[3] </a:t>
            </a:r>
            <a:r>
              <a:rPr lang="en-US" dirty="0">
                <a:latin typeface="Baskerville Old Face"/>
                <a:ea typeface="+mn-lt"/>
                <a:cs typeface="+mn-lt"/>
              </a:rPr>
              <a:t>Habib, Nahida, Md Mahmodul Hasan, and Mohammad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Motiur</a:t>
            </a:r>
            <a:r>
              <a:rPr lang="en-US" dirty="0">
                <a:latin typeface="Baskerville Old Face"/>
                <a:ea typeface="+mn-lt"/>
                <a:cs typeface="+mn-lt"/>
              </a:rPr>
              <a:t> Rahman. "Fusion of deep convolutional neural network with PCA and logistic regression for diagnosis of pediatric pneumonia on chest X-rays." Network Biol 76 (2020).</a:t>
            </a: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[4] </a:t>
            </a:r>
            <a:r>
              <a:rPr lang="en-US" dirty="0">
                <a:latin typeface="Baskerville Old Face"/>
                <a:ea typeface="+mn-lt"/>
                <a:cs typeface="+mn-lt"/>
              </a:rPr>
              <a:t>Mahajan, Sarang, et al. "Towards Evaluating Performance of Domain Specific Transfer Learning for Pneumonia Detection from X-Ray Images." 2019 IEEE 5th International Conference for Convergence in Technology (I2CT). IEEE, 2019.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[5] </a:t>
            </a:r>
            <a:r>
              <a:rPr lang="en-US" dirty="0">
                <a:latin typeface="Baskerville Old Face"/>
                <a:ea typeface="+mn-lt"/>
                <a:cs typeface="+mn-lt"/>
              </a:rPr>
              <a:t>Yu, Xiang, Shui-Hua Wang, and Yu-Dong Zhang. "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CGNet</a:t>
            </a:r>
            <a:r>
              <a:rPr lang="en-US" dirty="0">
                <a:latin typeface="Baskerville Old Face"/>
                <a:ea typeface="+mn-lt"/>
                <a:cs typeface="+mn-lt"/>
              </a:rPr>
              <a:t>: A graph-knowledge embedded convolutional neural network for detection of pneumonia." Information Processing &amp; Management 58.1 (2021): 102411.</a:t>
            </a:r>
          </a:p>
          <a:p>
            <a:endParaRPr lang="en-US" dirty="0">
              <a:latin typeface="Baskerville Old Face"/>
              <a:ea typeface="+mn-lt"/>
              <a:cs typeface="+mn-lt"/>
            </a:endParaRPr>
          </a:p>
          <a:p>
            <a:r>
              <a:rPr lang="en-US" dirty="0">
                <a:latin typeface="Baskerville Old Face"/>
              </a:rPr>
              <a:t>[6] </a:t>
            </a:r>
            <a:r>
              <a:rPr lang="en-US" dirty="0">
                <a:latin typeface="Baskerville Old Face"/>
                <a:ea typeface="+mn-lt"/>
                <a:cs typeface="+mn-lt"/>
              </a:rPr>
              <a:t>Siddiqi,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Raheel</a:t>
            </a:r>
            <a:r>
              <a:rPr lang="en-US" dirty="0">
                <a:latin typeface="Baskerville Old Face"/>
                <a:ea typeface="+mn-lt"/>
                <a:cs typeface="+mn-lt"/>
              </a:rPr>
              <a:t>. "Automated pneumonia diagnosis using a customized sequential convolutional neural network." Proceedings of the 2019 3rd international conference on deep learning technologies. 2019.</a:t>
            </a:r>
            <a:endParaRPr lang="en-US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9C424B-F4A7-4BA0-BDAE-7CCE8F964CED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69225565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" y="-197937"/>
            <a:ext cx="5759117" cy="1325563"/>
          </a:xfrm>
        </p:spPr>
        <p:txBody>
          <a:bodyPr/>
          <a:lstStyle/>
          <a:p>
            <a:r>
              <a:rPr lang="en-IN">
                <a:latin typeface="High Tower Text" panose="02040502050506030303" pitchFamily="18" charset="0"/>
              </a:rPr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62443-E50A-165F-87AA-94CA05B879FF}"/>
              </a:ext>
            </a:extLst>
          </p:cNvPr>
          <p:cNvSpPr txBox="1"/>
          <p:nvPr/>
        </p:nvSpPr>
        <p:spPr>
          <a:xfrm>
            <a:off x="341351" y="867421"/>
            <a:ext cx="10995949" cy="8679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[7] </a:t>
            </a:r>
            <a:r>
              <a:rPr lang="en-US" dirty="0">
                <a:latin typeface="Baskerville Old Face"/>
                <a:ea typeface="+mn-lt"/>
                <a:cs typeface="+mn-lt"/>
              </a:rPr>
              <a:t>Chouhan, Vikash, et al. "A novel transfer learning based approach for pneumonia detection in chest X-ray images." Applied Sciences 10.2 (2020): 559.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[8] </a:t>
            </a:r>
            <a:r>
              <a:rPr lang="en-US" dirty="0">
                <a:latin typeface="Baskerville Old Face"/>
                <a:ea typeface="+mn-lt"/>
                <a:cs typeface="+mn-lt"/>
              </a:rPr>
              <a:t>Wu,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Huaiguang</a:t>
            </a:r>
            <a:r>
              <a:rPr lang="en-US" dirty="0">
                <a:latin typeface="Baskerville Old Face"/>
                <a:ea typeface="+mn-lt"/>
                <a:cs typeface="+mn-lt"/>
              </a:rPr>
              <a:t>, et al. "Predict pneumonia with chest X-ray images based on convolutional deep neural learning networks." Journal of Intelligent &amp; Fuzzy Systems 39.3 (2020): 2893-2907.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[9] </a:t>
            </a:r>
            <a:r>
              <a:rPr lang="en-US" dirty="0">
                <a:latin typeface="Baskerville Old Face"/>
                <a:ea typeface="+mn-lt"/>
                <a:cs typeface="+mn-lt"/>
              </a:rPr>
              <a:t>Islam, Kh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Tohidul</a:t>
            </a:r>
            <a:r>
              <a:rPr lang="en-US" dirty="0">
                <a:latin typeface="Baskerville Old Face"/>
                <a:ea typeface="+mn-lt"/>
                <a:cs typeface="+mn-lt"/>
              </a:rPr>
              <a:t>, et al. "A Deep Transfer Learning Framework for Pneumonia Detection from Chest X-ray Images." </a:t>
            </a:r>
            <a:r>
              <a:rPr lang="en-US" i="1" dirty="0">
                <a:latin typeface="Baskerville Old Face"/>
                <a:ea typeface="+mn-lt"/>
                <a:cs typeface="+mn-lt"/>
              </a:rPr>
              <a:t>VISIGRAPP (5: VISAPP)</a:t>
            </a:r>
            <a:r>
              <a:rPr lang="en-US" dirty="0">
                <a:latin typeface="Baskerville Old Face"/>
                <a:ea typeface="+mn-lt"/>
                <a:cs typeface="+mn-lt"/>
              </a:rPr>
              <a:t>. 2020.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[10] </a:t>
            </a:r>
            <a:r>
              <a:rPr lang="en-US" dirty="0">
                <a:latin typeface="Baskerville Old Face"/>
                <a:ea typeface="+mn-lt"/>
                <a:cs typeface="+mn-lt"/>
              </a:rPr>
              <a:t>Venu, Sagar Kora. "An ensemble-based approach by fine-tuning the deep transfer learning models to classify pneumonia from chest X-ray images."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arXiv</a:t>
            </a:r>
            <a:r>
              <a:rPr lang="en-US" dirty="0">
                <a:latin typeface="Baskerville Old Face"/>
                <a:ea typeface="+mn-lt"/>
                <a:cs typeface="+mn-lt"/>
              </a:rPr>
              <a:t> preprint arXiv:2011.05543 (2020).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</a:rPr>
              <a:t>[11] </a:t>
            </a:r>
            <a:r>
              <a:rPr lang="en-US" dirty="0">
                <a:latin typeface="Baskerville Old Face"/>
                <a:ea typeface="+mn-lt"/>
                <a:cs typeface="+mn-lt"/>
              </a:rPr>
              <a:t>Mittal, Ansh, et al. "Detecting pneumonia using convolutions and dynamic capsule routing for chest X-ray images." Sensors 20.4 (2020): 1068.</a:t>
            </a:r>
          </a:p>
          <a:p>
            <a:endParaRPr lang="en-US" dirty="0">
              <a:latin typeface="Baskerville Old Face"/>
            </a:endParaRPr>
          </a:p>
          <a:p>
            <a:r>
              <a:rPr lang="en-US" dirty="0">
                <a:latin typeface="Baskerville Old Face"/>
                <a:ea typeface="+mn-lt"/>
                <a:cs typeface="+mn-lt"/>
              </a:rPr>
              <a:t>[12] Hu, J., Shen, L., Sun, G.: Squeeze-and-excitation networks. </a:t>
            </a:r>
            <a:r>
              <a:rPr lang="en-US" dirty="0" err="1">
                <a:latin typeface="Baskerville Old Face"/>
                <a:ea typeface="+mn-lt"/>
                <a:cs typeface="+mn-lt"/>
              </a:rPr>
              <a:t>arXiv</a:t>
            </a:r>
            <a:r>
              <a:rPr lang="en-US" dirty="0">
                <a:latin typeface="Baskerville Old Face"/>
                <a:ea typeface="+mn-lt"/>
                <a:cs typeface="+mn-lt"/>
              </a:rPr>
              <a:t> preprint arXiv:1709.01507 (2017).</a:t>
            </a:r>
          </a:p>
          <a:p>
            <a:endParaRPr lang="en-US" dirty="0">
              <a:latin typeface="Baskerville Old Face"/>
              <a:ea typeface="+mn-lt"/>
              <a:cs typeface="+mn-lt"/>
            </a:endParaRPr>
          </a:p>
          <a:p>
            <a:r>
              <a:rPr lang="en-US" dirty="0">
                <a:latin typeface="Baskerville Old Face"/>
                <a:ea typeface="+mn-lt"/>
                <a:cs typeface="+mn-lt"/>
              </a:rPr>
              <a:t>[13]</a:t>
            </a:r>
            <a:r>
              <a:rPr lang="en-US" dirty="0"/>
              <a:t> </a:t>
            </a:r>
            <a:r>
              <a:rPr lang="en-US" dirty="0" err="1">
                <a:latin typeface="Baskerville Old Face" panose="02020602080505020303" pitchFamily="18" charset="0"/>
              </a:rPr>
              <a:t>Kermany</a:t>
            </a:r>
            <a:r>
              <a:rPr lang="en-US" dirty="0">
                <a:latin typeface="Baskerville Old Face" panose="02020602080505020303" pitchFamily="18" charset="0"/>
              </a:rPr>
              <a:t>, Daniel S., et al. "Identifying medical diagnoses and treatable diseases by image-based deep learning." Cell 172.5 (2018): 1122- 1131.</a:t>
            </a:r>
          </a:p>
          <a:p>
            <a:endParaRPr lang="en-US" dirty="0"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 Old Face"/>
            </a:endParaRPr>
          </a:p>
          <a:p>
            <a:endParaRPr lang="en-US" dirty="0">
              <a:latin typeface="Baskerville Old Fac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C301E-F84C-4861-BEBD-1A8D46205932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96185221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52AA9-125D-41C1-A7B5-5F06D2B8860C}"/>
              </a:ext>
            </a:extLst>
          </p:cNvPr>
          <p:cNvSpPr txBox="1"/>
          <p:nvPr/>
        </p:nvSpPr>
        <p:spPr>
          <a:xfrm>
            <a:off x="4485640" y="3136612"/>
            <a:ext cx="303276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askerville Old Face" panose="0202060208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13262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" y="-216330"/>
            <a:ext cx="6015790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Problem Definition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65"/>
            <a:ext cx="10515600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300" dirty="0">
                <a:latin typeface="Baskerville Old Face"/>
                <a:ea typeface="+mn-lt"/>
                <a:cs typeface="+mn-lt"/>
              </a:rPr>
              <a:t>CXR images are examined by expert radiologists and doctors</a:t>
            </a:r>
            <a:r>
              <a:rPr lang="en-US" sz="2300" dirty="0">
                <a:latin typeface="Calibri"/>
                <a:ea typeface="+mn-lt"/>
                <a:cs typeface="+mn-lt"/>
              </a:rPr>
              <a:t>. </a:t>
            </a:r>
            <a:r>
              <a:rPr lang="en-US" sz="2300" dirty="0">
                <a:latin typeface="Baskerville Old Face" panose="02020602080505020303" pitchFamily="18" charset="0"/>
                <a:ea typeface="+mn-lt"/>
                <a:cs typeface="+mn-lt"/>
              </a:rPr>
              <a:t>It is a time-consuming </a:t>
            </a:r>
            <a:r>
              <a:rPr lang="en-US" sz="2300" dirty="0">
                <a:latin typeface="Baskerville Old Face"/>
                <a:ea typeface="+mn-lt"/>
                <a:cs typeface="+mn-lt"/>
              </a:rPr>
              <a:t>process with </a:t>
            </a:r>
            <a:r>
              <a:rPr lang="en-US" sz="2300" b="1" dirty="0">
                <a:latin typeface="Baskerville Old Face"/>
                <a:ea typeface="+mn-lt"/>
                <a:cs typeface="+mn-lt"/>
              </a:rPr>
              <a:t>human-prone errors</a:t>
            </a:r>
            <a:endParaRPr lang="en-US" sz="2300" b="1" dirty="0"/>
          </a:p>
          <a:p>
            <a:r>
              <a:rPr lang="en-US" sz="2300" b="1" dirty="0">
                <a:latin typeface="Baskerville Old Face"/>
                <a:ea typeface="+mn-lt"/>
                <a:cs typeface="+mn-lt"/>
              </a:rPr>
              <a:t>Low radiation levels</a:t>
            </a:r>
            <a:r>
              <a:rPr lang="en-US" sz="2300" dirty="0">
                <a:latin typeface="Baskerville Old Face"/>
                <a:ea typeface="+mn-lt"/>
                <a:cs typeface="+mn-lt"/>
              </a:rPr>
              <a:t> in children leads to loss of information in these CXR images.</a:t>
            </a:r>
          </a:p>
          <a:p>
            <a:pPr marL="0" indent="0">
              <a:buNone/>
            </a:pPr>
            <a:r>
              <a:rPr lang="en-US" sz="2300" dirty="0">
                <a:latin typeface="Baskerville Old Face"/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 sz="2300" dirty="0">
              <a:latin typeface="Baskerville Old Face"/>
              <a:ea typeface="+mn-lt"/>
              <a:cs typeface="+mn-lt"/>
            </a:endParaRPr>
          </a:p>
          <a:p>
            <a:r>
              <a:rPr lang="en-US" sz="2300" b="1" dirty="0">
                <a:latin typeface="Baskerville Old Face"/>
                <a:ea typeface="+mn-lt"/>
                <a:cs typeface="+mn-lt"/>
              </a:rPr>
              <a:t>Proposed methodology is based on the feature fusion of ResNet50V2, ResNet101V2, ResNet152V2, DenseNet169, and </a:t>
            </a:r>
            <a:r>
              <a:rPr lang="en-US" sz="2300" b="1" dirty="0" err="1">
                <a:latin typeface="Baskerville Old Face"/>
                <a:ea typeface="+mn-lt"/>
                <a:cs typeface="+mn-lt"/>
              </a:rPr>
              <a:t>Xception</a:t>
            </a:r>
            <a:r>
              <a:rPr lang="en-US" sz="2300" b="1" dirty="0">
                <a:latin typeface="Baskerville Old Face"/>
                <a:ea typeface="+mn-lt"/>
                <a:cs typeface="+mn-lt"/>
              </a:rPr>
              <a:t> pretrained on the commonly available ImageNet weights along with channel attention for feature extraction</a:t>
            </a:r>
          </a:p>
          <a:p>
            <a:r>
              <a:rPr lang="en-US" sz="2300" dirty="0">
                <a:latin typeface="Baskerville Old Face"/>
                <a:ea typeface="+mn-lt"/>
                <a:cs typeface="+mn-lt"/>
              </a:rPr>
              <a:t>Our work proposes a light weight channel attention module attached to the end of pre-trained deep CNN models for pediatric pneumonia classification.</a:t>
            </a:r>
          </a:p>
          <a:p>
            <a:endParaRPr lang="en-US" sz="2300" b="1" dirty="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397219-830A-4FFA-8C82-2BF71971D5CD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80240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" y="-216330"/>
            <a:ext cx="4323456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Literature Review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40" y="1566645"/>
            <a:ext cx="10930359" cy="435133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 transfer learning method with deep residual network for pediatric pneumonia diagnosis</a:t>
            </a:r>
          </a:p>
          <a:p>
            <a:pPr marL="0" indent="0">
              <a:buNone/>
            </a:pPr>
            <a:r>
              <a:rPr lang="en-US" sz="2200" dirty="0" err="1">
                <a:latin typeface="Baskerville Old Face"/>
                <a:ea typeface="+mn-lt"/>
                <a:cs typeface="+mn-lt"/>
              </a:rPr>
              <a:t>Gaobo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et al. [1] addressed using residual connections to prevent spatial information loss in feature extraction.</a:t>
            </a:r>
            <a:endParaRPr lang="en-US" sz="2200" dirty="0">
              <a:latin typeface="Baskerville Old Face"/>
            </a:endParaRPr>
          </a:p>
          <a:p>
            <a:endParaRPr lang="en-US" sz="2200" dirty="0">
              <a:latin typeface="Baskerville Old Face"/>
              <a:ea typeface="+mn-lt"/>
              <a:cs typeface="+mn-lt"/>
            </a:endParaRPr>
          </a:p>
          <a:p>
            <a:r>
              <a:rPr lang="en-US" sz="2200" b="1" dirty="0" err="1">
                <a:latin typeface="Baskerville Old Face"/>
                <a:ea typeface="+mn-lt"/>
                <a:cs typeface="+mn-lt"/>
              </a:rPr>
              <a:t>Chexnet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: Radiologist-level pneumonia detection on chest x-rays with deep learning </a:t>
            </a:r>
          </a:p>
          <a:p>
            <a:pPr marL="0" indent="0">
              <a:buNone/>
            </a:pPr>
            <a:r>
              <a:rPr lang="en-US" sz="2200" dirty="0" err="1">
                <a:latin typeface="Baskerville Old Face"/>
                <a:ea typeface="+mn-lt"/>
                <a:cs typeface="+mn-lt"/>
              </a:rPr>
              <a:t>CheXNet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[2] a deep CNN model built by Stanford's researchers trained on the ChestX-ray14 dataset, achieves a diagnosis capability better than the average radiologists. </a:t>
            </a:r>
          </a:p>
          <a:p>
            <a:endParaRPr lang="en-US" sz="2200" dirty="0">
              <a:latin typeface="Baskerville Old Face"/>
              <a:ea typeface="+mn-lt"/>
              <a:cs typeface="+mn-lt"/>
            </a:endParaRP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Fusion of deep convolutional neural network with PCA and logistic regression for diagnosis of pediatric pneumonia on chest X-rays</a:t>
            </a:r>
          </a:p>
          <a:p>
            <a:pPr marL="0" indent="0">
              <a:buNone/>
            </a:pPr>
            <a:r>
              <a:rPr lang="en-US" sz="2200" dirty="0" err="1">
                <a:latin typeface="Baskerville Old Face"/>
                <a:ea typeface="+mn-lt"/>
                <a:cs typeface="+mn-lt"/>
              </a:rPr>
              <a:t>Nahida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et al. [3] reported the effects of using random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undersampling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, random oversampling, and SMOTE for data balancing.</a:t>
            </a:r>
          </a:p>
          <a:p>
            <a:endParaRPr lang="en-US" sz="2200" dirty="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F4144E-F168-4B56-83DE-B2B277D79C6A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606146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" y="-216330"/>
            <a:ext cx="4323456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Literature Review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65" y="1308044"/>
            <a:ext cx="10515600" cy="478265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Towards Evaluating Performance of Domain Specific Transfer Learning for Pneumonia Detection from X-Ray Images</a:t>
            </a: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Mahajan et al. [4] examined deep CNN models trained on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CheXnet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weights, ImageNet weights, and random weights for pediatric pneumonia classification. </a:t>
            </a:r>
            <a:endParaRPr lang="en-US" sz="2200" b="1" dirty="0">
              <a:latin typeface="Baskerville Old Face"/>
              <a:ea typeface="+mn-lt"/>
              <a:cs typeface="+mn-lt"/>
            </a:endParaRPr>
          </a:p>
          <a:p>
            <a:endParaRPr lang="en-US" sz="2200" dirty="0">
              <a:latin typeface="Baskerville Old Face"/>
              <a:ea typeface="+mn-lt"/>
              <a:cs typeface="+mn-lt"/>
            </a:endParaRPr>
          </a:p>
          <a:p>
            <a:r>
              <a:rPr lang="en-US" sz="2200" b="1" dirty="0" err="1">
                <a:latin typeface="Baskerville Old Face"/>
                <a:ea typeface="+mn-lt"/>
                <a:cs typeface="+mn-lt"/>
              </a:rPr>
              <a:t>CGNet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: A graph-knowledge embedded convolutional neural network for detection of pneumonia</a:t>
            </a:r>
            <a:endParaRPr lang="en-US" sz="2200" dirty="0">
              <a:latin typeface="Baskerville Old Fac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Yu et al. [5] introduced graph-based feature reconstruction for pediatric pneumonia diagnosis termed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CGNet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. </a:t>
            </a:r>
            <a:endParaRPr lang="en-US" sz="2200" dirty="0">
              <a:latin typeface="Baskerville Old Face"/>
            </a:endParaRPr>
          </a:p>
          <a:p>
            <a:endParaRPr lang="en-US" sz="2200" b="1" dirty="0">
              <a:latin typeface="Baskerville Old Face"/>
              <a:ea typeface="+mn-lt"/>
              <a:cs typeface="+mn-lt"/>
            </a:endParaRP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Automated pneumonia diagnosis using a customized sequential convolutional neural network</a:t>
            </a: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Siddiqi et al. [6] introduced a purely 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depthwise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separable network and suggested deep sequential CNN for the identification of pediatric pneumonia.</a:t>
            </a:r>
            <a:endParaRPr lang="en-US" sz="2200" b="1" i="1" dirty="0">
              <a:latin typeface="Baskerville Old Face"/>
              <a:ea typeface="+mn-lt"/>
              <a:cs typeface="+mn-lt"/>
            </a:endParaRPr>
          </a:p>
          <a:p>
            <a:endParaRPr lang="en-US" sz="2200" b="1" i="1" dirty="0">
              <a:latin typeface="Baskerville Old Face"/>
              <a:ea typeface="+mn-lt"/>
              <a:cs typeface="+mn-lt"/>
            </a:endParaRPr>
          </a:p>
          <a:p>
            <a:endParaRPr lang="en-US" sz="2200" b="1" i="1" dirty="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950688-9175-4B8C-AB33-7A59B7B1E19D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937371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13469-8469-455F-BA40-5C23281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37172"/>
            <a:ext cx="12384505" cy="100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8352-4A06-4E7B-B957-EE735782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" y="-216330"/>
            <a:ext cx="4323456" cy="1325563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latin typeface="High Tower Text"/>
              </a:rPr>
              <a:t>Literature Review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3DEEA-6D21-422F-BBF5-0EF6A58031DF}"/>
              </a:ext>
            </a:extLst>
          </p:cNvPr>
          <p:cNvSpPr/>
          <p:nvPr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Pediatric Pneumonia Diagnosis using Channel Attention Deep CNN Architectures | CEN | Amrita School of Engineering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8F14E-07E4-45E0-A0ED-2B30295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5" y="1104844"/>
            <a:ext cx="10515600" cy="4782658"/>
          </a:xfrm>
        </p:spPr>
        <p:txBody>
          <a:bodyPr lIns="45719" tIns="45720" rIns="45719" bIns="45720" anchor="t">
            <a:noAutofit/>
          </a:bodyPr>
          <a:lstStyle/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 novel transfer learning based approach for pneumonia detection in chest X-ray images</a:t>
            </a:r>
          </a:p>
          <a:p>
            <a:pPr marL="0" indent="0">
              <a:buNone/>
            </a:pPr>
            <a:r>
              <a:rPr lang="en-US" sz="2200" b="1" dirty="0">
                <a:latin typeface="Baskerville Old Face"/>
                <a:ea typeface="+mn-lt"/>
                <a:cs typeface="+mn-lt"/>
              </a:rPr>
              <a:t> 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Chouhan et al. [7]  demonstrated improved performances in recent studies. A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majority voting 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ensemble of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AlexNet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, DenseNet121, InceptionV3,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GoogLeNet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, and ResNet18 was utilized to make the final predictions.</a:t>
            </a:r>
          </a:p>
          <a:p>
            <a:pPr marL="0" indent="0">
              <a:buNone/>
            </a:pPr>
            <a:endParaRPr lang="en-US" sz="2200" b="1" dirty="0">
              <a:latin typeface="Baskerville Old Face"/>
              <a:ea typeface="+mn-lt"/>
              <a:cs typeface="+mn-lt"/>
            </a:endParaRPr>
          </a:p>
          <a:p>
            <a:r>
              <a:rPr lang="en-US" sz="2200" b="1" dirty="0">
                <a:latin typeface="Baskerville Old Face"/>
                <a:ea typeface="+mn-lt"/>
                <a:cs typeface="+mn-lt"/>
              </a:rPr>
              <a:t>A Deep Transfer Learning Framework for Pneumonia Detection from Chest X-ray Images</a:t>
            </a:r>
          </a:p>
          <a:p>
            <a:pPr marL="0" indent="0">
              <a:buNone/>
            </a:pPr>
            <a:r>
              <a:rPr lang="en-US" sz="2200" dirty="0">
                <a:latin typeface="Baskerville Old Face"/>
                <a:ea typeface="+mn-lt"/>
                <a:cs typeface="+mn-lt"/>
              </a:rPr>
              <a:t>Islam et al. [9] illustrated using </a:t>
            </a:r>
            <a:r>
              <a:rPr lang="en-US" sz="2200" b="1" dirty="0">
                <a:latin typeface="Baskerville Old Face"/>
                <a:ea typeface="+mn-lt"/>
                <a:cs typeface="+mn-lt"/>
              </a:rPr>
              <a:t>feature concatenation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s from </a:t>
            </a:r>
            <a:r>
              <a:rPr lang="en-US" sz="2200" dirty="0" err="1">
                <a:latin typeface="Baskerville Old Face"/>
                <a:ea typeface="+mn-lt"/>
                <a:cs typeface="+mn-lt"/>
              </a:rPr>
              <a:t>SqueezeNet</a:t>
            </a:r>
            <a:r>
              <a:rPr lang="en-US" sz="2200" dirty="0">
                <a:latin typeface="Baskerville Old Face"/>
                <a:ea typeface="+mn-lt"/>
                <a:cs typeface="+mn-lt"/>
              </a:rPr>
              <a:t> and InceptionV3 combined with ANNs to make predictions.</a:t>
            </a:r>
            <a:endParaRPr lang="en-US" sz="2200" b="1" dirty="0">
              <a:latin typeface="Baskerville Old Face"/>
              <a:ea typeface="+mn-lt"/>
              <a:cs typeface="+mn-lt"/>
            </a:endParaRPr>
          </a:p>
          <a:p>
            <a:endParaRPr lang="en-US" sz="2200" b="1" i="1" dirty="0">
              <a:latin typeface="Baskerville Old Face"/>
              <a:ea typeface="+mn-lt"/>
              <a:cs typeface="+mn-lt"/>
            </a:endParaRPr>
          </a:p>
          <a:p>
            <a:endParaRPr lang="en-US" sz="2200" b="1" i="1" dirty="0">
              <a:latin typeface="Baskerville Old Face"/>
              <a:ea typeface="+mn-lt"/>
              <a:cs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86EC68-14FB-466D-A9CC-6A15525DE04B}"/>
              </a:ext>
            </a:extLst>
          </p:cNvPr>
          <p:cNvSpPr txBox="1">
            <a:spLocks/>
          </p:cNvSpPr>
          <p:nvPr/>
        </p:nvSpPr>
        <p:spPr>
          <a:xfrm>
            <a:off x="11462995" y="131975"/>
            <a:ext cx="474482" cy="49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IN" sz="2000" dirty="0">
                <a:solidFill>
                  <a:srgbClr val="003399"/>
                </a:solidFill>
                <a:latin typeface="Franklin Gothic Book" panose="020B05030201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83430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6A1D8D-E123-4108-8F9C-532021159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0802"/>
              </p:ext>
            </p:extLst>
          </p:nvPr>
        </p:nvGraphicFramePr>
        <p:xfrm>
          <a:off x="2083242" y="532737"/>
          <a:ext cx="8085645" cy="621775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7129">
                  <a:extLst>
                    <a:ext uri="{9D8B030D-6E8A-4147-A177-3AD203B41FA5}">
                      <a16:colId xmlns:a16="http://schemas.microsoft.com/office/drawing/2014/main" val="899968144"/>
                    </a:ext>
                  </a:extLst>
                </a:gridCol>
                <a:gridCol w="1617129">
                  <a:extLst>
                    <a:ext uri="{9D8B030D-6E8A-4147-A177-3AD203B41FA5}">
                      <a16:colId xmlns:a16="http://schemas.microsoft.com/office/drawing/2014/main" val="1344836989"/>
                    </a:ext>
                  </a:extLst>
                </a:gridCol>
                <a:gridCol w="1617129">
                  <a:extLst>
                    <a:ext uri="{9D8B030D-6E8A-4147-A177-3AD203B41FA5}">
                      <a16:colId xmlns:a16="http://schemas.microsoft.com/office/drawing/2014/main" val="512881991"/>
                    </a:ext>
                  </a:extLst>
                </a:gridCol>
                <a:gridCol w="1617129">
                  <a:extLst>
                    <a:ext uri="{9D8B030D-6E8A-4147-A177-3AD203B41FA5}">
                      <a16:colId xmlns:a16="http://schemas.microsoft.com/office/drawing/2014/main" val="1014464647"/>
                    </a:ext>
                  </a:extLst>
                </a:gridCol>
                <a:gridCol w="1617129">
                  <a:extLst>
                    <a:ext uri="{9D8B030D-6E8A-4147-A177-3AD203B41FA5}">
                      <a16:colId xmlns:a16="http://schemas.microsoft.com/office/drawing/2014/main" val="278945219"/>
                    </a:ext>
                  </a:extLst>
                </a:gridCol>
              </a:tblGrid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Pretrained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Ensemble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941156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Gaobo Liang et al. 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 CNN based on dilated convolutions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742440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Nahida</a:t>
                      </a:r>
                      <a:r>
                        <a:rPr lang="en-IN" dirty="0"/>
                        <a:t> Habib et al.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CheXNet</a:t>
                      </a:r>
                      <a:r>
                        <a:rPr lang="en-IN" dirty="0"/>
                        <a:t> (DenseNet121)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30427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Mahajan et al.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InceptionV3, 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97598"/>
                  </a:ext>
                </a:extLst>
              </a:tr>
              <a:tr h="39568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Yu et al. [5]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CGNet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38779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Siddiqi et al.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IN" dirty="0" err="1"/>
                        <a:t>ustom</a:t>
                      </a:r>
                      <a:r>
                        <a:rPr lang="en-IN" dirty="0"/>
                        <a:t> deep sequential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96314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Chouhan et al.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4145" indent="-144145" algn="ctr" hangingPunct="0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tabLst>
                          <a:tab pos="144145" algn="l"/>
                          <a:tab pos="457200" algn="l"/>
                        </a:tabLs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AlexNet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DenseNet121, ResNet18, IncpetionV3,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GoogLeNet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968502"/>
                  </a:ext>
                </a:extLst>
              </a:tr>
              <a:tr h="7440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Kora </a:t>
                      </a:r>
                      <a:r>
                        <a:rPr lang="en-IN" dirty="0" err="1"/>
                        <a:t>Venu</a:t>
                      </a:r>
                      <a:r>
                        <a:rPr lang="en-IN" dirty="0"/>
                        <a:t> Sagar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4145" indent="-144145" algn="ctr" hangingPunct="0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tabLst>
                          <a:tab pos="144145" algn="l"/>
                          <a:tab pos="457200" algn="l"/>
                        </a:tabLs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                            DenseNet201,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Xception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InceptionResNet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ResNet152V2, MobileNetV2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64126"/>
                  </a:ext>
                </a:extLst>
              </a:tr>
              <a:tr h="39568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Mittal et al. 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CapsNet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489891"/>
                  </a:ext>
                </a:extLst>
              </a:tr>
              <a:tr h="44640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Islam et al.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SqueezeNet</a:t>
                      </a:r>
                      <a:r>
                        <a:rPr lang="en-US" sz="1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, InceptionV3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152352"/>
                  </a:ext>
                </a:extLst>
              </a:tr>
              <a:tr h="44640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Wu et al. [8]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Kermany</a:t>
                      </a:r>
                      <a:r>
                        <a:rPr lang="en-IN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Adaptive median filter CNN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45593"/>
                  </a:ext>
                </a:extLst>
              </a:tr>
              <a:tr h="80352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Current 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/>
                        <a:t>Kermany</a:t>
                      </a:r>
                      <a:r>
                        <a:rPr lang="en-IN" b="1" dirty="0"/>
                        <a:t> et al.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ResNet50V2, ResNet101V2, ResNet152V2,Xception, DenseNet169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1172"/>
                  </a:ext>
                </a:extLst>
              </a:tr>
            </a:tbl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7392393-BB4D-6A65-F7D9-2F5278AD14D3}"/>
              </a:ext>
            </a:extLst>
          </p:cNvPr>
          <p:cNvSpPr txBox="1">
            <a:spLocks/>
          </p:cNvSpPr>
          <p:nvPr/>
        </p:nvSpPr>
        <p:spPr>
          <a:xfrm>
            <a:off x="3388394" y="141218"/>
            <a:ext cx="6720364" cy="78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Baskerville Old Face"/>
                <a:ea typeface="+mn-lt"/>
                <a:cs typeface="+mn-lt"/>
              </a:rPr>
              <a:t>Table : Comparing related works with our proposed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13F6D-3966-4DAC-9AD7-26394C2D39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0393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2930</Words>
  <Application>Microsoft Office PowerPoint</Application>
  <PresentationFormat>Widescreen</PresentationFormat>
  <Paragraphs>473</Paragraphs>
  <Slides>42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Baskerville Old Face</vt:lpstr>
      <vt:lpstr>Calibri</vt:lpstr>
      <vt:lpstr>Calibri Light</vt:lpstr>
      <vt:lpstr>Franklin Gothic Book</vt:lpstr>
      <vt:lpstr>Franklin Gothic Medium</vt:lpstr>
      <vt:lpstr>High Tower Text</vt:lpstr>
      <vt:lpstr>Times New Roman</vt:lpstr>
      <vt:lpstr>Office Theme</vt:lpstr>
      <vt:lpstr>Equation</vt:lpstr>
      <vt:lpstr>PowerPoint Presentation</vt:lpstr>
      <vt:lpstr>Team Members</vt:lpstr>
      <vt:lpstr>OUTLINE</vt:lpstr>
      <vt:lpstr>Introduction</vt:lpstr>
      <vt:lpstr>Problem Definition</vt:lpstr>
      <vt:lpstr>Literature Review</vt:lpstr>
      <vt:lpstr>Literature Review</vt:lpstr>
      <vt:lpstr>Literature Review</vt:lpstr>
      <vt:lpstr>PowerPoint Presentation</vt:lpstr>
      <vt:lpstr>Open Questions / Gaps in Literature</vt:lpstr>
      <vt:lpstr>Open Questions / Gaps in Literature</vt:lpstr>
      <vt:lpstr>Objectives</vt:lpstr>
      <vt:lpstr>Dataset Description</vt:lpstr>
      <vt:lpstr>Methodology</vt:lpstr>
      <vt:lpstr>Methodology</vt:lpstr>
      <vt:lpstr>Methodology - Novelty</vt:lpstr>
      <vt:lpstr>Methodology - Pipeline</vt:lpstr>
      <vt:lpstr>Experiments</vt:lpstr>
      <vt:lpstr>Experiments</vt:lpstr>
      <vt:lpstr>Parameters in models</vt:lpstr>
      <vt:lpstr>Experiments – Augmented Dataset</vt:lpstr>
      <vt:lpstr>Experiments – Variations in SE block</vt:lpstr>
      <vt:lpstr>Result – Confusion Matrix</vt:lpstr>
      <vt:lpstr>Result – t-SNE Plots</vt:lpstr>
      <vt:lpstr>Result – Activation Map</vt:lpstr>
      <vt:lpstr>Result – Activation Map</vt:lpstr>
      <vt:lpstr>Result – Activation Map</vt:lpstr>
      <vt:lpstr>Experiments – Hyper parameter tuning</vt:lpstr>
      <vt:lpstr>Experiments – ML algorithms</vt:lpstr>
      <vt:lpstr>Experiments – Kernel PCA</vt:lpstr>
      <vt:lpstr>Performance on unseen dataset</vt:lpstr>
      <vt:lpstr>Robustness of trained models</vt:lpstr>
      <vt:lpstr>Comparison with Recent Works</vt:lpstr>
      <vt:lpstr>Conclusion</vt:lpstr>
      <vt:lpstr>Limitations</vt:lpstr>
      <vt:lpstr>Future Works</vt:lpstr>
      <vt:lpstr>Journal Submission</vt:lpstr>
      <vt:lpstr>Conference Submission</vt:lpstr>
      <vt:lpstr>Individual Contributions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C R Asswin - [CB.EN.U4AIE19016]</cp:lastModifiedBy>
  <cp:revision>379</cp:revision>
  <dcterms:modified xsi:type="dcterms:W3CDTF">2022-12-08T09:07:21Z</dcterms:modified>
</cp:coreProperties>
</file>